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766" r:id="rId4"/>
  </p:sldMasterIdLst>
  <p:notesMasterIdLst>
    <p:notesMasterId r:id="rId61"/>
  </p:notesMasterIdLst>
  <p:handoutMasterIdLst>
    <p:handoutMasterId r:id="rId62"/>
  </p:handoutMasterIdLst>
  <p:sldIdLst>
    <p:sldId id="563" r:id="rId5"/>
    <p:sldId id="872" r:id="rId6"/>
    <p:sldId id="268" r:id="rId7"/>
    <p:sldId id="873" r:id="rId8"/>
    <p:sldId id="272" r:id="rId9"/>
    <p:sldId id="1078" r:id="rId10"/>
    <p:sldId id="1077" r:id="rId11"/>
    <p:sldId id="1079" r:id="rId12"/>
    <p:sldId id="855" r:id="rId13"/>
    <p:sldId id="760" r:id="rId14"/>
    <p:sldId id="868" r:id="rId15"/>
    <p:sldId id="842" r:id="rId16"/>
    <p:sldId id="762" r:id="rId17"/>
    <p:sldId id="890" r:id="rId18"/>
    <p:sldId id="891" r:id="rId19"/>
    <p:sldId id="893" r:id="rId20"/>
    <p:sldId id="917" r:id="rId21"/>
    <p:sldId id="915" r:id="rId22"/>
    <p:sldId id="916" r:id="rId23"/>
    <p:sldId id="918" r:id="rId24"/>
    <p:sldId id="925" r:id="rId25"/>
    <p:sldId id="896" r:id="rId26"/>
    <p:sldId id="898" r:id="rId27"/>
    <p:sldId id="924" r:id="rId28"/>
    <p:sldId id="912" r:id="rId29"/>
    <p:sldId id="881" r:id="rId30"/>
    <p:sldId id="926" r:id="rId31"/>
    <p:sldId id="806" r:id="rId32"/>
    <p:sldId id="786" r:id="rId33"/>
    <p:sldId id="787" r:id="rId34"/>
    <p:sldId id="913" r:id="rId35"/>
    <p:sldId id="914" r:id="rId36"/>
    <p:sldId id="1080" r:id="rId37"/>
    <p:sldId id="903" r:id="rId38"/>
    <p:sldId id="904" r:id="rId39"/>
    <p:sldId id="905" r:id="rId40"/>
    <p:sldId id="880" r:id="rId41"/>
    <p:sldId id="882" r:id="rId42"/>
    <p:sldId id="883" r:id="rId43"/>
    <p:sldId id="884" r:id="rId44"/>
    <p:sldId id="885" r:id="rId45"/>
    <p:sldId id="886" r:id="rId46"/>
    <p:sldId id="887" r:id="rId47"/>
    <p:sldId id="840" r:id="rId48"/>
    <p:sldId id="908" r:id="rId49"/>
    <p:sldId id="920" r:id="rId50"/>
    <p:sldId id="864" r:id="rId51"/>
    <p:sldId id="808" r:id="rId52"/>
    <p:sldId id="921" r:id="rId53"/>
    <p:sldId id="909" r:id="rId54"/>
    <p:sldId id="923" r:id="rId55"/>
    <p:sldId id="907" r:id="rId56"/>
    <p:sldId id="788" r:id="rId57"/>
    <p:sldId id="331" r:id="rId58"/>
    <p:sldId id="910" r:id="rId59"/>
    <p:sldId id="922" r:id="rId60"/>
  </p:sldIdLst>
  <p:sldSz cx="24387175" cy="13716000"/>
  <p:notesSz cx="7077075" cy="85201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684" userDrawn="1">
          <p15:clr>
            <a:srgbClr val="A4A3A4"/>
          </p15:clr>
        </p15:guide>
        <p15:guide id="2" pos="222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nnee Groover" initials="BG" lastIdx="3" clrIdx="0">
    <p:extLst>
      <p:ext uri="{19B8F6BF-5375-455C-9EA6-DF929625EA0E}">
        <p15:presenceInfo xmlns:p15="http://schemas.microsoft.com/office/powerpoint/2012/main" userId="S::bonnee.groover@sri.com::1242c41d-f292-47a1-977e-552438744c7f" providerId="AD"/>
      </p:ext>
    </p:extLst>
  </p:cmAuthor>
  <p:cmAuthor id="2" name="Kerry Friedman" initials="KF" lastIdx="5" clrIdx="1">
    <p:extLst>
      <p:ext uri="{19B8F6BF-5375-455C-9EA6-DF929625EA0E}">
        <p15:presenceInfo xmlns:p15="http://schemas.microsoft.com/office/powerpoint/2012/main" userId="Kerry Friedman" providerId="None"/>
      </p:ext>
    </p:extLst>
  </p:cmAuthor>
  <p:cmAuthor id="3" name="Aliya Pilchen" initials="AP" lastIdx="3" clrIdx="2">
    <p:extLst>
      <p:ext uri="{19B8F6BF-5375-455C-9EA6-DF929625EA0E}">
        <p15:presenceInfo xmlns:p15="http://schemas.microsoft.com/office/powerpoint/2012/main" userId="S::aliya.pilchen@sri.com::83a3115b-6ebe-458f-aef1-120714a94992" providerId="AD"/>
      </p:ext>
    </p:extLst>
  </p:cmAuthor>
  <p:cmAuthor id="4" name="Marcus, Jill" initials="MJ" lastIdx="70" clrIdx="3">
    <p:extLst>
      <p:ext uri="{19B8F6BF-5375-455C-9EA6-DF929625EA0E}">
        <p15:presenceInfo xmlns:p15="http://schemas.microsoft.com/office/powerpoint/2012/main" userId="S::JMarcus@edc.org::3aacaaa9-009e-4575-acd2-c49397c6310f" providerId="AD"/>
      </p:ext>
    </p:extLst>
  </p:cmAuthor>
  <p:cmAuthor id="5" name="jmarcus@edc.org" initials="jm" lastIdx="10" clrIdx="4">
    <p:extLst>
      <p:ext uri="{19B8F6BF-5375-455C-9EA6-DF929625EA0E}">
        <p15:presenceInfo xmlns:p15="http://schemas.microsoft.com/office/powerpoint/2012/main" userId="S::urn:spo:guest#jmarcus@edc.org::" providerId="AD"/>
      </p:ext>
    </p:extLst>
  </p:cmAuthor>
  <p:cmAuthor id="6" name="Mary Klute" initials="MK" lastIdx="34" clrIdx="5">
    <p:extLst>
      <p:ext uri="{19B8F6BF-5375-455C-9EA6-DF929625EA0E}">
        <p15:presenceInfo xmlns:p15="http://schemas.microsoft.com/office/powerpoint/2012/main" userId="S::mary.klute@sri.com::78a29fb5-4dbd-4fc2-8b81-2b82b258b141" providerId="AD"/>
      </p:ext>
    </p:extLst>
  </p:cmAuthor>
  <p:cmAuthor id="7" name="beth@magnoliaconsulting.org" initials="be" lastIdx="13" clrIdx="6">
    <p:extLst>
      <p:ext uri="{19B8F6BF-5375-455C-9EA6-DF929625EA0E}">
        <p15:presenceInfo xmlns:p15="http://schemas.microsoft.com/office/powerpoint/2012/main" userId="S::beth_magnoliaconsulting.org#ext#@sriit.onmicrosoft.com::cdd3f2cb-defe-44d9-9c68-1d1bd2267969" providerId="AD"/>
      </p:ext>
    </p:extLst>
  </p:cmAuthor>
  <p:cmAuthor id="8" name="Marcus, Jill" initials="MJ [2]" lastIdx="32" clrIdx="7">
    <p:extLst>
      <p:ext uri="{19B8F6BF-5375-455C-9EA6-DF929625EA0E}">
        <p15:presenceInfo xmlns:p15="http://schemas.microsoft.com/office/powerpoint/2012/main" userId="S::jmarcus_edc.org#ext#@sriit.onmicrosoft.com::6efca652-ccf9-4e0d-9e2c-9209373899c5" providerId="AD"/>
      </p:ext>
    </p:extLst>
  </p:cmAuthor>
  <p:cmAuthor id="9" name="beth@magnoliaconsulting.org" initials="b" lastIdx="18" clrIdx="8">
    <p:extLst>
      <p:ext uri="{19B8F6BF-5375-455C-9EA6-DF929625EA0E}">
        <p15:presenceInfo xmlns:p15="http://schemas.microsoft.com/office/powerpoint/2012/main" userId="e368a937cd7d1e88" providerId="Windows Live"/>
      </p:ext>
    </p:extLst>
  </p:cmAuthor>
  <p:cmAuthor id="10" name="Emma Pellerin" initials="EP" lastIdx="65" clrIdx="9">
    <p:extLst>
      <p:ext uri="{19B8F6BF-5375-455C-9EA6-DF929625EA0E}">
        <p15:presenceInfo xmlns:p15="http://schemas.microsoft.com/office/powerpoint/2012/main" userId="S::emma.pellerin@sri.com::49014f60-146c-4472-84cd-372d7c814cae" providerId="AD"/>
      </p:ext>
    </p:extLst>
  </p:cmAuthor>
  <p:cmAuthor id="11" name="Stephanie Wilkerson" initials="SW" lastIdx="38" clrIdx="10">
    <p:extLst>
      <p:ext uri="{19B8F6BF-5375-455C-9EA6-DF929625EA0E}">
        <p15:presenceInfo xmlns:p15="http://schemas.microsoft.com/office/powerpoint/2012/main" userId="S::stephanie_magnoliaconsulting.org#ext#@sriit.onmicrosoft.com::c8231d02-485b-478f-b9f9-3a39794e10cb" providerId="AD"/>
      </p:ext>
    </p:extLst>
  </p:cmAuthor>
  <p:cmAuthor id="12" name="Mary" initials="M" lastIdx="7" clrIdx="11">
    <p:extLst>
      <p:ext uri="{19B8F6BF-5375-455C-9EA6-DF929625EA0E}">
        <p15:presenceInfo xmlns:p15="http://schemas.microsoft.com/office/powerpoint/2012/main" userId="Mary" providerId="None"/>
      </p:ext>
    </p:extLst>
  </p:cmAuthor>
  <p:cmAuthor id="13" name="Stephanie Wilkerson" initials="SW [2]" lastIdx="32" clrIdx="12">
    <p:extLst>
      <p:ext uri="{19B8F6BF-5375-455C-9EA6-DF929625EA0E}">
        <p15:presenceInfo xmlns:p15="http://schemas.microsoft.com/office/powerpoint/2012/main" userId="1db1cb179bc2bb24" providerId="Windows Live"/>
      </p:ext>
    </p:extLst>
  </p:cmAuthor>
  <p:cmAuthor id="14" name="Debra Foulks" initials="DF" lastIdx="14" clrIdx="13">
    <p:extLst>
      <p:ext uri="{19B8F6BF-5375-455C-9EA6-DF929625EA0E}">
        <p15:presenceInfo xmlns:p15="http://schemas.microsoft.com/office/powerpoint/2012/main" userId="S::debra.foulks@sri.com::c8b606be-eeda-47ff-b6dd-f2abdb116ddb" providerId="AD"/>
      </p:ext>
    </p:extLst>
  </p:cmAuthor>
  <p:cmAuthor id="15" name="Jessica Mislevy" initials="JM" lastIdx="43" clrIdx="14">
    <p:extLst>
      <p:ext uri="{19B8F6BF-5375-455C-9EA6-DF929625EA0E}">
        <p15:presenceInfo xmlns:p15="http://schemas.microsoft.com/office/powerpoint/2012/main" userId="S::jessica.mislevy@sri.com::14fe49ff-c155-4008-88df-c38b5307773a" providerId="AD"/>
      </p:ext>
    </p:extLst>
  </p:cmAuthor>
  <p:cmAuthor id="16" name="Emma Pellerin" initials="EP [2]" lastIdx="45" clrIdx="15">
    <p:extLst>
      <p:ext uri="{19B8F6BF-5375-455C-9EA6-DF929625EA0E}">
        <p15:presenceInfo xmlns:p15="http://schemas.microsoft.com/office/powerpoint/2012/main" userId="S::epellerin@sriinternational.com::51c9a9e6-5b25-48fe-bec5-0b65e34417e4" providerId="AD"/>
      </p:ext>
    </p:extLst>
  </p:cmAuthor>
  <p:cmAuthor id="17" name="Mary Klute" initials="MK [2]" lastIdx="2" clrIdx="16">
    <p:extLst>
      <p:ext uri="{19B8F6BF-5375-455C-9EA6-DF929625EA0E}">
        <p15:presenceInfo xmlns:p15="http://schemas.microsoft.com/office/powerpoint/2012/main" userId="S::mklute@sriinternational.com::78b7e1e0-e82c-47ad-ba16-15ac19c23081" providerId="AD"/>
      </p:ext>
    </p:extLst>
  </p:cmAuthor>
  <p:cmAuthor id="18" name="Aliya Pilchen" initials="AP [2]" lastIdx="2" clrIdx="17">
    <p:extLst>
      <p:ext uri="{19B8F6BF-5375-455C-9EA6-DF929625EA0E}">
        <p15:presenceInfo xmlns:p15="http://schemas.microsoft.com/office/powerpoint/2012/main" userId="S::apilchen@sriinternational.com::60b1115d-f062-4fea-9bd2-6c2944e07138" providerId="AD"/>
      </p:ext>
    </p:extLst>
  </p:cmAuthor>
  <p:cmAuthor id="19" name="Nolan, Elizabeth" initials="NE" lastIdx="2" clrIdx="18">
    <p:extLst>
      <p:ext uri="{19B8F6BF-5375-455C-9EA6-DF929625EA0E}">
        <p15:presenceInfo xmlns:p15="http://schemas.microsoft.com/office/powerpoint/2012/main" userId="S::Elizabeth.Nolan@ed.gov::690ec91e-8f1a-4a9c-835f-2155f5bf647d" providerId="AD"/>
      </p:ext>
    </p:extLst>
  </p:cmAuthor>
  <p:cmAuthor id="20" name="REL Appalachia" initials="REL AP" lastIdx="1" clrIdx="19">
    <p:extLst>
      <p:ext uri="{19B8F6BF-5375-455C-9EA6-DF929625EA0E}">
        <p15:presenceInfo xmlns:p15="http://schemas.microsoft.com/office/powerpoint/2012/main" userId="REL Appalachia" providerId="None"/>
      </p:ext>
    </p:extLst>
  </p:cmAuthor>
  <p:cmAuthor id="21" name="Mary Klute" initials="MK [3]" lastIdx="2" clrIdx="20">
    <p:extLst>
      <p:ext uri="{19B8F6BF-5375-455C-9EA6-DF929625EA0E}">
        <p15:presenceInfo xmlns:p15="http://schemas.microsoft.com/office/powerpoint/2012/main" userId="Mary Klute" providerId="None"/>
      </p:ext>
    </p:extLst>
  </p:cmAuthor>
  <p:cmAuthor id="22" name="Julia Yankelowitz" initials="JY" lastIdx="17" clrIdx="21">
    <p:extLst>
      <p:ext uri="{19B8F6BF-5375-455C-9EA6-DF929625EA0E}">
        <p15:presenceInfo xmlns:p15="http://schemas.microsoft.com/office/powerpoint/2012/main" userId="S::julia.yankelowitz@sri.com::d6cf66e2-6a76-4510-a33c-70b9a1c601eb" providerId="AD"/>
      </p:ext>
    </p:extLst>
  </p:cmAuthor>
  <p:cmAuthor id="23" name="Stephanie Suarez" initials="SS" lastIdx="25" clrIdx="22">
    <p:extLst>
      <p:ext uri="{19B8F6BF-5375-455C-9EA6-DF929625EA0E}">
        <p15:presenceInfo xmlns:p15="http://schemas.microsoft.com/office/powerpoint/2012/main" userId="Stephanie Suarez" providerId="None"/>
      </p:ext>
    </p:extLst>
  </p:cmAuthor>
  <p:cmAuthor id="24" name="Julia Yankelowitz" initials="JY [2]" lastIdx="3" clrIdx="23">
    <p:extLst>
      <p:ext uri="{19B8F6BF-5375-455C-9EA6-DF929625EA0E}">
        <p15:presenceInfo xmlns:p15="http://schemas.microsoft.com/office/powerpoint/2012/main" userId="S::jyankelowitz@sriinternational.com::573d2b3a-f921-4f61-8025-64a65a0fd9c6" providerId="AD"/>
      </p:ext>
    </p:extLst>
  </p:cmAuthor>
  <p:cmAuthor id="25" name="Stephanie Suarez" initials="SS [2]" lastIdx="1" clrIdx="24">
    <p:extLst>
      <p:ext uri="{19B8F6BF-5375-455C-9EA6-DF929625EA0E}">
        <p15:presenceInfo xmlns:p15="http://schemas.microsoft.com/office/powerpoint/2012/main" userId="S::ssuarez@sriinternational.com::fd154363-cb06-4671-a3c4-0fe608c5cf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576F7F"/>
    <a:srgbClr val="40BAD2"/>
    <a:srgbClr val="000000"/>
    <a:srgbClr val="F9C41E"/>
    <a:srgbClr val="6C3794"/>
    <a:srgbClr val="233962"/>
    <a:srgbClr val="67AABA"/>
    <a:srgbClr val="A4C739"/>
    <a:srgbClr val="F696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F50968-3A2D-6CAD-84A1-04AE556730AA}" v="22" dt="2021-12-16T21:46:10.697"/>
    <p1510:client id="{DF88663C-AA26-4018-93DB-5CD6776E096D}" v="8" dt="2021-12-15T16:13:35.0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3" autoAdjust="0"/>
    <p:restoredTop sz="59649" autoAdjust="0"/>
  </p:normalViewPr>
  <p:slideViewPr>
    <p:cSldViewPr snapToGrid="0">
      <p:cViewPr varScale="1">
        <p:scale>
          <a:sx n="24" d="100"/>
          <a:sy n="24" d="100"/>
        </p:scale>
        <p:origin x="1090" y="58"/>
      </p:cViewPr>
      <p:guideLst/>
    </p:cSldViewPr>
  </p:slideViewPr>
  <p:outlineViewPr>
    <p:cViewPr>
      <p:scale>
        <a:sx n="33" d="100"/>
        <a:sy n="33" d="100"/>
      </p:scale>
      <p:origin x="0" y="-1986"/>
    </p:cViewPr>
  </p:outlineViewPr>
  <p:notesTextViewPr>
    <p:cViewPr>
      <p:scale>
        <a:sx n="1" d="1"/>
        <a:sy n="1" d="1"/>
      </p:scale>
      <p:origin x="0" y="0"/>
    </p:cViewPr>
  </p:notesTextViewPr>
  <p:notesViewPr>
    <p:cSldViewPr snapToGrid="0">
      <p:cViewPr>
        <p:scale>
          <a:sx n="1" d="2"/>
          <a:sy n="1" d="2"/>
        </p:scale>
        <p:origin x="0" y="0"/>
      </p:cViewPr>
      <p:guideLst>
        <p:guide orient="horz" pos="2684"/>
        <p:guide pos="22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3" cy="426006"/>
          </a:xfrm>
          <a:prstGeom prst="rect">
            <a:avLst/>
          </a:prstGeom>
        </p:spPr>
        <p:txBody>
          <a:bodyPr vert="horz" lIns="93932" tIns="46966" rIns="93932" bIns="46966" rtlCol="0"/>
          <a:lstStyle>
            <a:lvl1pPr algn="l">
              <a:defRPr sz="1200"/>
            </a:lvl1pPr>
          </a:lstStyle>
          <a:p>
            <a:endParaRPr lang="en-US"/>
          </a:p>
        </p:txBody>
      </p:sp>
      <p:sp>
        <p:nvSpPr>
          <p:cNvPr id="3" name="Date Placeholder 2"/>
          <p:cNvSpPr>
            <a:spLocks noGrp="1"/>
          </p:cNvSpPr>
          <p:nvPr>
            <p:ph type="dt" sz="quarter" idx="1"/>
          </p:nvPr>
        </p:nvSpPr>
        <p:spPr>
          <a:xfrm>
            <a:off x="4008706" y="0"/>
            <a:ext cx="3066733" cy="426006"/>
          </a:xfrm>
          <a:prstGeom prst="rect">
            <a:avLst/>
          </a:prstGeom>
        </p:spPr>
        <p:txBody>
          <a:bodyPr vert="horz" lIns="93932" tIns="46966" rIns="93932" bIns="46966" rtlCol="0"/>
          <a:lstStyle>
            <a:lvl1pPr algn="r">
              <a:defRPr sz="1200"/>
            </a:lvl1pPr>
          </a:lstStyle>
          <a:p>
            <a:fld id="{F1B94F52-1885-8F40-913E-43837C1C5129}" type="datetime1">
              <a:rPr lang="en-US" smtClean="0"/>
              <a:t>12/22/2021</a:t>
            </a:fld>
            <a:endParaRPr lang="en-US"/>
          </a:p>
        </p:txBody>
      </p:sp>
      <p:sp>
        <p:nvSpPr>
          <p:cNvPr id="4" name="Footer Placeholder 3"/>
          <p:cNvSpPr>
            <a:spLocks noGrp="1"/>
          </p:cNvSpPr>
          <p:nvPr>
            <p:ph type="ftr" sz="quarter" idx="2"/>
          </p:nvPr>
        </p:nvSpPr>
        <p:spPr>
          <a:xfrm>
            <a:off x="1" y="8092629"/>
            <a:ext cx="3066733" cy="426006"/>
          </a:xfrm>
          <a:prstGeom prst="rect">
            <a:avLst/>
          </a:prstGeom>
        </p:spPr>
        <p:txBody>
          <a:bodyPr vert="horz" lIns="93932" tIns="46966" rIns="93932" bIns="46966" rtlCol="0" anchor="b"/>
          <a:lstStyle>
            <a:lvl1pPr algn="l">
              <a:defRPr sz="1200"/>
            </a:lvl1pPr>
          </a:lstStyle>
          <a:p>
            <a:endParaRPr lang="en-US"/>
          </a:p>
        </p:txBody>
      </p:sp>
      <p:sp>
        <p:nvSpPr>
          <p:cNvPr id="5" name="Slide Number Placeholder 4"/>
          <p:cNvSpPr>
            <a:spLocks noGrp="1"/>
          </p:cNvSpPr>
          <p:nvPr>
            <p:ph type="sldNum" sz="quarter" idx="3"/>
          </p:nvPr>
        </p:nvSpPr>
        <p:spPr>
          <a:xfrm>
            <a:off x="4008706" y="8092629"/>
            <a:ext cx="3066733" cy="426006"/>
          </a:xfrm>
          <a:prstGeom prst="rect">
            <a:avLst/>
          </a:prstGeom>
        </p:spPr>
        <p:txBody>
          <a:bodyPr vert="horz" lIns="93932" tIns="46966" rIns="93932" bIns="46966" rtlCol="0" anchor="b"/>
          <a:lstStyle>
            <a:lvl1pPr algn="r">
              <a:defRPr sz="1200"/>
            </a:lvl1pPr>
          </a:lstStyle>
          <a:p>
            <a:fld id="{1E5D7771-19C7-D84F-898C-8B0CDC6F6003}" type="slidenum">
              <a:rPr lang="en-US" smtClean="0"/>
              <a:t>‹#›</a:t>
            </a:fld>
            <a:endParaRPr lang="en-US"/>
          </a:p>
        </p:txBody>
      </p:sp>
    </p:spTree>
    <p:extLst>
      <p:ext uri="{BB962C8B-B14F-4D97-AF65-F5344CB8AC3E}">
        <p14:creationId xmlns:p14="http://schemas.microsoft.com/office/powerpoint/2010/main" val="410216715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3" cy="426006"/>
          </a:xfrm>
          <a:prstGeom prst="rect">
            <a:avLst/>
          </a:prstGeom>
        </p:spPr>
        <p:txBody>
          <a:bodyPr vert="horz" lIns="93932" tIns="46966" rIns="93932" bIns="46966" rtlCol="0"/>
          <a:lstStyle>
            <a:lvl1pPr algn="l">
              <a:defRPr sz="1200"/>
            </a:lvl1pPr>
          </a:lstStyle>
          <a:p>
            <a:endParaRPr lang="en-US"/>
          </a:p>
        </p:txBody>
      </p:sp>
      <p:sp>
        <p:nvSpPr>
          <p:cNvPr id="3" name="Date Placeholder 2"/>
          <p:cNvSpPr>
            <a:spLocks noGrp="1"/>
          </p:cNvSpPr>
          <p:nvPr>
            <p:ph type="dt" idx="1"/>
          </p:nvPr>
        </p:nvSpPr>
        <p:spPr>
          <a:xfrm>
            <a:off x="4008706" y="0"/>
            <a:ext cx="3066733" cy="426006"/>
          </a:xfrm>
          <a:prstGeom prst="rect">
            <a:avLst/>
          </a:prstGeom>
        </p:spPr>
        <p:txBody>
          <a:bodyPr vert="horz" lIns="93932" tIns="46966" rIns="93932" bIns="46966" rtlCol="0"/>
          <a:lstStyle>
            <a:lvl1pPr algn="r">
              <a:defRPr sz="1200"/>
            </a:lvl1pPr>
          </a:lstStyle>
          <a:p>
            <a:fld id="{6968D6E9-C2FC-A24A-8A5C-F7FDBF924036}" type="datetime1">
              <a:rPr lang="en-US" smtClean="0"/>
              <a:t>12/22/2021</a:t>
            </a:fld>
            <a:endParaRPr lang="en-US"/>
          </a:p>
        </p:txBody>
      </p:sp>
      <p:sp>
        <p:nvSpPr>
          <p:cNvPr id="4" name="Slide Image Placeholder 3"/>
          <p:cNvSpPr>
            <a:spLocks noGrp="1" noRot="1" noChangeAspect="1"/>
          </p:cNvSpPr>
          <p:nvPr>
            <p:ph type="sldImg" idx="2"/>
          </p:nvPr>
        </p:nvSpPr>
        <p:spPr>
          <a:xfrm>
            <a:off x="696913" y="638175"/>
            <a:ext cx="5683250" cy="3195638"/>
          </a:xfrm>
          <a:prstGeom prst="rect">
            <a:avLst/>
          </a:prstGeom>
          <a:noFill/>
          <a:ln w="12700">
            <a:solidFill>
              <a:prstClr val="black"/>
            </a:solidFill>
          </a:ln>
        </p:spPr>
        <p:txBody>
          <a:bodyPr vert="horz" lIns="93932" tIns="46966" rIns="93932" bIns="46966" rtlCol="0" anchor="ctr"/>
          <a:lstStyle/>
          <a:p>
            <a:endParaRPr lang="en-US"/>
          </a:p>
        </p:txBody>
      </p:sp>
      <p:sp>
        <p:nvSpPr>
          <p:cNvPr id="5" name="Notes Placeholder 4"/>
          <p:cNvSpPr>
            <a:spLocks noGrp="1"/>
          </p:cNvSpPr>
          <p:nvPr>
            <p:ph type="body" sz="quarter" idx="3"/>
          </p:nvPr>
        </p:nvSpPr>
        <p:spPr>
          <a:xfrm>
            <a:off x="707708" y="4047054"/>
            <a:ext cx="5661660" cy="3834051"/>
          </a:xfrm>
          <a:prstGeom prst="rect">
            <a:avLst/>
          </a:prstGeom>
        </p:spPr>
        <p:txBody>
          <a:bodyPr vert="horz" lIns="93932" tIns="46966" rIns="93932" bIns="46966" rtlCol="0"/>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6" name="Footer Placeholder 5"/>
          <p:cNvSpPr>
            <a:spLocks noGrp="1"/>
          </p:cNvSpPr>
          <p:nvPr>
            <p:ph type="ftr" sz="quarter" idx="4"/>
          </p:nvPr>
        </p:nvSpPr>
        <p:spPr>
          <a:xfrm>
            <a:off x="1" y="8092629"/>
            <a:ext cx="3066733" cy="426006"/>
          </a:xfrm>
          <a:prstGeom prst="rect">
            <a:avLst/>
          </a:prstGeom>
        </p:spPr>
        <p:txBody>
          <a:bodyPr vert="horz" lIns="93932" tIns="46966" rIns="93932" bIns="46966" rtlCol="0" anchor="b"/>
          <a:lstStyle>
            <a:lvl1pPr algn="l">
              <a:defRPr sz="1200"/>
            </a:lvl1pPr>
          </a:lstStyle>
          <a:p>
            <a:endParaRPr lang="en-US"/>
          </a:p>
        </p:txBody>
      </p:sp>
      <p:sp>
        <p:nvSpPr>
          <p:cNvPr id="7" name="Slide Number Placeholder 6"/>
          <p:cNvSpPr>
            <a:spLocks noGrp="1"/>
          </p:cNvSpPr>
          <p:nvPr>
            <p:ph type="sldNum" sz="quarter" idx="5"/>
          </p:nvPr>
        </p:nvSpPr>
        <p:spPr>
          <a:xfrm>
            <a:off x="4008706" y="8092629"/>
            <a:ext cx="3066733" cy="426006"/>
          </a:xfrm>
          <a:prstGeom prst="rect">
            <a:avLst/>
          </a:prstGeom>
        </p:spPr>
        <p:txBody>
          <a:bodyPr vert="horz" lIns="93932" tIns="46966" rIns="93932" bIns="46966" rtlCol="0" anchor="b"/>
          <a:lstStyle>
            <a:lvl1pPr algn="r">
              <a:defRPr sz="1200"/>
            </a:lvl1pPr>
          </a:lstStyle>
          <a:p>
            <a:fld id="{53E4DCFB-13A1-154D-ADC1-C6BA798FD344}" type="slidenum">
              <a:rPr lang="en-US" smtClean="0"/>
              <a:t>‹#›</a:t>
            </a:fld>
            <a:endParaRPr lang="en-US"/>
          </a:p>
        </p:txBody>
      </p:sp>
    </p:spTree>
    <p:extLst>
      <p:ext uri="{BB962C8B-B14F-4D97-AF65-F5344CB8AC3E}">
        <p14:creationId xmlns:p14="http://schemas.microsoft.com/office/powerpoint/2010/main" val="1122356958"/>
      </p:ext>
    </p:extLst>
  </p:cSld>
  <p:clrMap bg1="lt1" tx1="dk1" bg2="lt2" tx2="dk2" accent1="accent1" accent2="accent2" accent3="accent3" accent4="accent4" accent5="accent5" accent6="accent6" hlink="hlink" folHlink="folHlink"/>
  <p:hf sldNum="0" hdr="0" ftr="0" dt="0"/>
  <p:notesStyle>
    <a:lvl1pPr marL="0" algn="l" defTabSz="1219261" rtl="0" eaLnBrk="1" latinLnBrk="0" hangingPunct="1">
      <a:defRPr sz="1200" kern="1200">
        <a:solidFill>
          <a:schemeClr val="tx1"/>
        </a:solidFill>
        <a:latin typeface="+mn-lt"/>
        <a:ea typeface="+mn-ea"/>
        <a:cs typeface="+mn-cs"/>
      </a:defRPr>
    </a:lvl1pPr>
    <a:lvl2pPr marL="234950" indent="0" algn="l" defTabSz="1219261" rtl="0" eaLnBrk="1" latinLnBrk="0" hangingPunct="1">
      <a:defRPr sz="1200" kern="1200">
        <a:solidFill>
          <a:schemeClr val="tx1"/>
        </a:solidFill>
        <a:latin typeface="+mn-lt"/>
        <a:ea typeface="+mn-ea"/>
        <a:cs typeface="+mn-cs"/>
      </a:defRPr>
    </a:lvl2pPr>
    <a:lvl3pPr marL="457200" indent="0" algn="l" defTabSz="1219261" rtl="0" eaLnBrk="1" latinLnBrk="0" hangingPunct="1">
      <a:defRPr sz="1200" kern="1200">
        <a:solidFill>
          <a:schemeClr val="tx1"/>
        </a:solidFill>
        <a:latin typeface="+mn-lt"/>
        <a:ea typeface="+mn-ea"/>
        <a:cs typeface="+mn-cs"/>
      </a:defRPr>
    </a:lvl3pPr>
    <a:lvl4pPr marL="692150" indent="0" algn="l" defTabSz="1219261" rtl="0" eaLnBrk="1" latinLnBrk="0" hangingPunct="1">
      <a:defRPr sz="1200" kern="1200">
        <a:solidFill>
          <a:schemeClr val="tx1"/>
        </a:solidFill>
        <a:latin typeface="+mn-lt"/>
        <a:ea typeface="+mn-ea"/>
        <a:cs typeface="+mn-cs"/>
      </a:defRPr>
    </a:lvl4pPr>
    <a:lvl5pPr marL="914400" indent="0" algn="l" defTabSz="1219261" rtl="0" eaLnBrk="1" latinLnBrk="0" hangingPunct="1">
      <a:defRPr sz="1200" kern="1200">
        <a:solidFill>
          <a:schemeClr val="tx1"/>
        </a:solidFill>
        <a:latin typeface="+mn-lt"/>
        <a:ea typeface="+mn-ea"/>
        <a:cs typeface="+mn-cs"/>
      </a:defRPr>
    </a:lvl5pPr>
    <a:lvl6pPr marL="6096305" algn="l" defTabSz="1219261" rtl="0" eaLnBrk="1" latinLnBrk="0" hangingPunct="1">
      <a:defRPr sz="3200" kern="1200">
        <a:solidFill>
          <a:schemeClr val="tx1"/>
        </a:solidFill>
        <a:latin typeface="+mn-lt"/>
        <a:ea typeface="+mn-ea"/>
        <a:cs typeface="+mn-cs"/>
      </a:defRPr>
    </a:lvl6pPr>
    <a:lvl7pPr marL="7315566" algn="l" defTabSz="1219261" rtl="0" eaLnBrk="1" latinLnBrk="0" hangingPunct="1">
      <a:defRPr sz="3200" kern="1200">
        <a:solidFill>
          <a:schemeClr val="tx1"/>
        </a:solidFill>
        <a:latin typeface="+mn-lt"/>
        <a:ea typeface="+mn-ea"/>
        <a:cs typeface="+mn-cs"/>
      </a:defRPr>
    </a:lvl7pPr>
    <a:lvl8pPr marL="8534827" algn="l" defTabSz="1219261" rtl="0" eaLnBrk="1" latinLnBrk="0" hangingPunct="1">
      <a:defRPr sz="3200" kern="1200">
        <a:solidFill>
          <a:schemeClr val="tx1"/>
        </a:solidFill>
        <a:latin typeface="+mn-lt"/>
        <a:ea typeface="+mn-ea"/>
        <a:cs typeface="+mn-cs"/>
      </a:defRPr>
    </a:lvl8pPr>
    <a:lvl9pPr marL="9754088" algn="l" defTabSz="1219261"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04720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b="1"/>
              <a:t>Facilitator notes:</a:t>
            </a:r>
          </a:p>
          <a:p>
            <a:r>
              <a:rPr lang="en-US"/>
              <a:t>Read talking points.</a:t>
            </a:r>
          </a:p>
          <a:p>
            <a:endParaRPr lang="en-US"/>
          </a:p>
          <a:p>
            <a:r>
              <a:rPr lang="en-US" b="1"/>
              <a:t>Talking points:</a:t>
            </a:r>
            <a:endParaRPr lang="en-US" b="1" strike="noStrike" baseline="0"/>
          </a:p>
          <a:p>
            <a:pPr marL="0" marR="0" lvl="0" indent="0" algn="l" defTabSz="1219261" rtl="0" eaLnBrk="1" fontAlgn="auto" latinLnBrk="0" hangingPunct="1">
              <a:lnSpc>
                <a:spcPct val="100000"/>
              </a:lnSpc>
              <a:spcBef>
                <a:spcPts val="0"/>
              </a:spcBef>
              <a:spcAft>
                <a:spcPts val="0"/>
              </a:spcAft>
              <a:buClrTx/>
              <a:buSzTx/>
              <a:buFontTx/>
              <a:buNone/>
              <a:tabLst/>
              <a:defRPr/>
            </a:pPr>
            <a:r>
              <a:rPr lang="en-US" sz="1200" strike="noStrike" baseline="0"/>
              <a:t>In this section, we will answer the following question:</a:t>
            </a:r>
          </a:p>
          <a:p>
            <a:pPr marL="171450" marR="0" lvl="0" indent="-171450" algn="l" defTabSz="121926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trike="noStrike" baseline="0"/>
              <a:t>What is the HWC program and why is it important?</a:t>
            </a:r>
          </a:p>
          <a:p>
            <a:endParaRPr lang="en-US" b="1"/>
          </a:p>
        </p:txBody>
      </p:sp>
      <p:sp>
        <p:nvSpPr>
          <p:cNvPr id="4" name="Slide Number Placeholder 3"/>
          <p:cNvSpPr>
            <a:spLocks noGrp="1"/>
          </p:cNvSpPr>
          <p:nvPr>
            <p:ph type="sldNum" sz="quarter" idx="5"/>
          </p:nvPr>
        </p:nvSpPr>
        <p:spPr/>
        <p:txBody>
          <a:bodyPr/>
          <a:lstStyle/>
          <a:p>
            <a:fld id="{7D850766-7D18-4A0C-9AA2-7A4D57E7DB14}" type="slidenum">
              <a:rPr lang="en-US" smtClean="0"/>
              <a:t>9</a:t>
            </a:fld>
            <a:endParaRPr lang="en-US"/>
          </a:p>
        </p:txBody>
      </p:sp>
    </p:spTree>
    <p:extLst>
      <p:ext uri="{BB962C8B-B14F-4D97-AF65-F5344CB8AC3E}">
        <p14:creationId xmlns:p14="http://schemas.microsoft.com/office/powerpoint/2010/main" val="2912431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b="1"/>
              <a:t>Facilitator notes:</a:t>
            </a:r>
          </a:p>
          <a:p>
            <a:r>
              <a:rPr lang="en-US"/>
              <a:t>Read slide content.</a:t>
            </a:r>
          </a:p>
        </p:txBody>
      </p:sp>
      <p:sp>
        <p:nvSpPr>
          <p:cNvPr id="4" name="Slide Number Placeholder 3"/>
          <p:cNvSpPr>
            <a:spLocks noGrp="1"/>
          </p:cNvSpPr>
          <p:nvPr>
            <p:ph type="sldNum" sz="quarter" idx="5"/>
          </p:nvPr>
        </p:nvSpPr>
        <p:spPr/>
        <p:txBody>
          <a:bodyPr/>
          <a:lstStyle/>
          <a:p>
            <a:fld id="{7D850766-7D18-4A0C-9AA2-7A4D57E7DB14}" type="slidenum">
              <a:rPr lang="en-US" smtClean="0"/>
              <a:t>10</a:t>
            </a:fld>
            <a:endParaRPr lang="en-US"/>
          </a:p>
        </p:txBody>
      </p:sp>
    </p:spTree>
    <p:extLst>
      <p:ext uri="{BB962C8B-B14F-4D97-AF65-F5344CB8AC3E}">
        <p14:creationId xmlns:p14="http://schemas.microsoft.com/office/powerpoint/2010/main" val="3469981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b="1" dirty="0"/>
              <a:t>Facilitator notes:</a:t>
            </a:r>
          </a:p>
          <a:p>
            <a:r>
              <a:rPr lang="en-US" dirty="0"/>
              <a:t>Read slide content and the theory of change in the arrow (left to right), then read talking points.</a:t>
            </a:r>
          </a:p>
          <a:p>
            <a:endParaRPr lang="en-US" dirty="0"/>
          </a:p>
          <a:p>
            <a:r>
              <a:rPr lang="en-US" b="1" dirty="0"/>
              <a:t>Talking points:</a:t>
            </a:r>
            <a:endParaRPr lang="en-US" b="0" dirty="0"/>
          </a:p>
          <a:p>
            <a:r>
              <a:rPr lang="en-US" b="0" dirty="0"/>
              <a:t>The ultimate goal of the Handle With Care program is to support children and students. REL Appalachia collaborated with the West Virginia Center for Children’s Justice to document the theory of change for Handle With Care. The theory of change posits that developing collaboration between local organizations and schools helps inform educators about potentially traumatic events that have occurred in students’ homes or communities that may impact their learning and engagement in school, and providing educators with training and resources on trauma-informed strategies helps equip educators to better serve </a:t>
            </a:r>
            <a:r>
              <a:rPr lang="en-US" b="0" i="1" dirty="0"/>
              <a:t>all</a:t>
            </a:r>
            <a:r>
              <a:rPr lang="en-US" b="0" dirty="0"/>
              <a:t> students, including those experiencing trauma. </a:t>
            </a:r>
          </a:p>
        </p:txBody>
      </p:sp>
      <p:sp>
        <p:nvSpPr>
          <p:cNvPr id="4" name="Slide Number Placeholder 3"/>
          <p:cNvSpPr>
            <a:spLocks noGrp="1"/>
          </p:cNvSpPr>
          <p:nvPr>
            <p:ph type="sldNum" sz="quarter" idx="5"/>
          </p:nvPr>
        </p:nvSpPr>
        <p:spPr/>
        <p:txBody>
          <a:bodyPr/>
          <a:lstStyle/>
          <a:p>
            <a:fld id="{7D850766-7D18-4A0C-9AA2-7A4D57E7DB14}" type="slidenum">
              <a:rPr lang="en-US" smtClean="0"/>
              <a:t>11</a:t>
            </a:fld>
            <a:endParaRPr lang="en-US"/>
          </a:p>
        </p:txBody>
      </p:sp>
    </p:spTree>
    <p:extLst>
      <p:ext uri="{BB962C8B-B14F-4D97-AF65-F5344CB8AC3E}">
        <p14:creationId xmlns:p14="http://schemas.microsoft.com/office/powerpoint/2010/main" val="2954454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420688"/>
            <a:ext cx="6140450" cy="3454400"/>
          </a:xfrm>
        </p:spPr>
      </p:sp>
      <p:sp>
        <p:nvSpPr>
          <p:cNvPr id="3" name="Notes Placeholder 2"/>
          <p:cNvSpPr>
            <a:spLocks noGrp="1"/>
          </p:cNvSpPr>
          <p:nvPr>
            <p:ph type="body" idx="1"/>
          </p:nvPr>
        </p:nvSpPr>
        <p:spPr>
          <a:xfrm>
            <a:off x="406401" y="4020502"/>
            <a:ext cx="6140449" cy="4526090"/>
          </a:xfrm>
        </p:spPr>
        <p:txBody>
          <a:bodyPr/>
          <a:lstStyle/>
          <a:p>
            <a:r>
              <a:rPr lang="en-US" b="1"/>
              <a:t>Facilitator notes:</a:t>
            </a:r>
          </a:p>
          <a:p>
            <a:r>
              <a:rPr lang="en-US" b="0"/>
              <a:t>Reading talking points and review diagram.</a:t>
            </a:r>
          </a:p>
          <a:p>
            <a:endParaRPr lang="en-US" b="0"/>
          </a:p>
          <a:p>
            <a:r>
              <a:rPr lang="en-US" b="1"/>
              <a:t>Talking points: </a:t>
            </a:r>
          </a:p>
          <a:p>
            <a:r>
              <a:rPr lang="en-US"/>
              <a:t>Handle With Care promotes school-community partnerships aimed at providing children who are exposed to trauma in their homes, schools, or communities with appropriate supports, including interventions if necessary. The ultimate goal of HWC is to help students succeed in school. Regardless of the source of trauma, the common thread for effective intervention is the school or childcare agency. This slide provides an overview of the HWC implementation process. Prior to implementation, school staff and law enforcement personnel, emergency medical services (EMS), and the fire department participate in an HWC one-hour training and follow-up book study. </a:t>
            </a:r>
          </a:p>
          <a:p>
            <a:endParaRPr lang="en-US"/>
          </a:p>
          <a:p>
            <a:r>
              <a:rPr lang="en-US" b="0" i="1"/>
              <a:t>[Facilitator reviews HWC implementation process as shown on the slide.]</a:t>
            </a:r>
            <a:endParaRPr lang="en-US"/>
          </a:p>
        </p:txBody>
      </p:sp>
      <p:sp>
        <p:nvSpPr>
          <p:cNvPr id="5" name="Slide Number Placeholder 4">
            <a:extLst>
              <a:ext uri="{FF2B5EF4-FFF2-40B4-BE49-F238E27FC236}">
                <a16:creationId xmlns:a16="http://schemas.microsoft.com/office/drawing/2014/main" id="{77681EE0-F196-4203-9534-B02C9F9B78BF}"/>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12</a:t>
            </a:fld>
            <a:endParaRPr lang="en-US"/>
          </a:p>
        </p:txBody>
      </p:sp>
    </p:spTree>
    <p:extLst>
      <p:ext uri="{BB962C8B-B14F-4D97-AF65-F5344CB8AC3E}">
        <p14:creationId xmlns:p14="http://schemas.microsoft.com/office/powerpoint/2010/main" val="2926615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b="1"/>
              <a:t>Facilitator notes:</a:t>
            </a:r>
          </a:p>
          <a:p>
            <a:r>
              <a:rPr lang="en-US"/>
              <a:t>Read talking points.</a:t>
            </a:r>
          </a:p>
          <a:p>
            <a:endParaRPr lang="en-US"/>
          </a:p>
          <a:p>
            <a:r>
              <a:rPr lang="en-US" b="1"/>
              <a:t>Talking points:</a:t>
            </a:r>
          </a:p>
          <a:p>
            <a:r>
              <a:rPr lang="en-US" sz="1200" strike="noStrike"/>
              <a:t>You’ve learned about the Handle With Care program, its goals, and how it can help students. In this section, we will answer the following question:</a:t>
            </a:r>
          </a:p>
          <a:p>
            <a:pPr marL="171450" indent="-171450">
              <a:buFont typeface="Arial" panose="020B0604020202020204" pitchFamily="34" charset="0"/>
              <a:buChar char="•"/>
            </a:pPr>
            <a:r>
              <a:rPr lang="en-US" sz="1200" strike="noStrike"/>
              <a:t>What does Handle With Care look like in schools?</a:t>
            </a:r>
            <a:endParaRPr lang="en-US" b="1" strike="noStrike"/>
          </a:p>
        </p:txBody>
      </p:sp>
      <p:sp>
        <p:nvSpPr>
          <p:cNvPr id="4" name="Slide Number Placeholder 3"/>
          <p:cNvSpPr>
            <a:spLocks noGrp="1"/>
          </p:cNvSpPr>
          <p:nvPr>
            <p:ph type="sldNum" sz="quarter" idx="5"/>
          </p:nvPr>
        </p:nvSpPr>
        <p:spPr/>
        <p:txBody>
          <a:bodyPr/>
          <a:lstStyle/>
          <a:p>
            <a:fld id="{7D850766-7D18-4A0C-9AA2-7A4D57E7DB14}" type="slidenum">
              <a:rPr lang="en-US" smtClean="0"/>
              <a:t>13</a:t>
            </a:fld>
            <a:endParaRPr lang="en-US"/>
          </a:p>
        </p:txBody>
      </p:sp>
    </p:spTree>
    <p:extLst>
      <p:ext uri="{BB962C8B-B14F-4D97-AF65-F5344CB8AC3E}">
        <p14:creationId xmlns:p14="http://schemas.microsoft.com/office/powerpoint/2010/main" val="2103073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b="1"/>
              <a:t>Facilitator notes:</a:t>
            </a:r>
          </a:p>
          <a:p>
            <a:r>
              <a:rPr lang="en-US"/>
              <a:t>Read talking points. Add additional information relevant to your local context around how HWC notices are shared with district and school staff.</a:t>
            </a:r>
          </a:p>
          <a:p>
            <a:endParaRPr lang="en-US"/>
          </a:p>
          <a:p>
            <a:r>
              <a:rPr lang="en-US" b="1"/>
              <a:t>Talking points:</a:t>
            </a:r>
          </a:p>
          <a:p>
            <a:pPr marL="0" marR="0" lvl="0" indent="0" algn="l" defTabSz="1219261" rtl="0" eaLnBrk="1" fontAlgn="auto" latinLnBrk="0" hangingPunct="1">
              <a:lnSpc>
                <a:spcPct val="100000"/>
              </a:lnSpc>
              <a:spcBef>
                <a:spcPts val="0"/>
              </a:spcBef>
              <a:spcAft>
                <a:spcPts val="0"/>
              </a:spcAft>
              <a:buClrTx/>
              <a:buSzTx/>
              <a:buFontTx/>
              <a:buNone/>
              <a:tabLst/>
              <a:defRPr/>
            </a:pPr>
            <a:r>
              <a:rPr lang="en-US" b="0"/>
              <a:t>After a first-responder identifies a student at the scene of an incident and creates a HWC notice, </a:t>
            </a:r>
            <a:r>
              <a:rPr lang="en-US" sz="1200" b="0">
                <a:latin typeface="+mj-lt"/>
              </a:rPr>
              <a:t>a school or district contact </a:t>
            </a:r>
            <a:r>
              <a:rPr lang="en-US" sz="1200">
                <a:latin typeface="+mj-lt"/>
              </a:rPr>
              <a:t>receives that HWC notice. Once the school or district contact knows the name of the student identified for HWC support, the contact shares the notice with the appropriate teachers and school staff (usually the student’s classroom teachers, school counselors, and nurses, though this may include other staff who work closely with the student). Finally, teachers and other school staff observe the student and determine whether the student needs additional support, such as a meeting with a school counselor. Teachers and other school staff also use trauma-sensitive strategies to support students as needed, such as checking in with the student or allowing the student time to calm down in a quiet place.</a:t>
            </a:r>
          </a:p>
          <a:p>
            <a:endParaRPr lang="en-US" b="0"/>
          </a:p>
        </p:txBody>
      </p:sp>
      <p:sp>
        <p:nvSpPr>
          <p:cNvPr id="5" name="Slide Number Placeholder 4"/>
          <p:cNvSpPr>
            <a:spLocks noGrp="1"/>
          </p:cNvSpPr>
          <p:nvPr>
            <p:ph type="sldNum" sz="quarter" idx="5"/>
          </p:nvPr>
        </p:nvSpPr>
        <p:spPr/>
        <p:txBody>
          <a:bodyPr/>
          <a:lstStyle/>
          <a:p>
            <a:fld id="{497C98B9-1388-6A44-ABFA-E2E5EBEB63CC}" type="slidenum">
              <a:rPr lang="en-US" smtClean="0"/>
              <a:t>14</a:t>
            </a:fld>
            <a:endParaRPr lang="en-US"/>
          </a:p>
        </p:txBody>
      </p:sp>
    </p:spTree>
    <p:extLst>
      <p:ext uri="{BB962C8B-B14F-4D97-AF65-F5344CB8AC3E}">
        <p14:creationId xmlns:p14="http://schemas.microsoft.com/office/powerpoint/2010/main" val="2522795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4950" marR="0" lvl="1" indent="0" algn="l" defTabSz="1219261" rtl="0" eaLnBrk="1" fontAlgn="auto" latinLnBrk="0" hangingPunct="1">
              <a:lnSpc>
                <a:spcPct val="100000"/>
              </a:lnSpc>
              <a:spcBef>
                <a:spcPts val="0"/>
              </a:spcBef>
              <a:spcAft>
                <a:spcPts val="800"/>
              </a:spcAft>
              <a:buClrTx/>
              <a:buSzTx/>
              <a:buFontTx/>
              <a:buNone/>
              <a:tabLst/>
              <a:defRPr/>
            </a:pPr>
            <a:r>
              <a:rPr lang="en-US" b="1"/>
              <a:t>Facilitator notes:</a:t>
            </a:r>
          </a:p>
          <a:p>
            <a:pPr lvl="1">
              <a:spcAft>
                <a:spcPts val="800"/>
              </a:spcAft>
            </a:pPr>
            <a:r>
              <a:rPr lang="en-US"/>
              <a:t>Read bullet points in the boxes on the left and then read bullet points in the box on the right.</a:t>
            </a:r>
            <a:endParaRPr lang="en-US" b="0"/>
          </a:p>
        </p:txBody>
      </p:sp>
      <p:sp>
        <p:nvSpPr>
          <p:cNvPr id="5" name="Slide Number Placeholder 4"/>
          <p:cNvSpPr>
            <a:spLocks noGrp="1"/>
          </p:cNvSpPr>
          <p:nvPr>
            <p:ph type="sldNum" sz="quarter" idx="5"/>
          </p:nvPr>
        </p:nvSpPr>
        <p:spPr/>
        <p:txBody>
          <a:bodyPr/>
          <a:lstStyle/>
          <a:p>
            <a:fld id="{497C98B9-1388-6A44-ABFA-E2E5EBEB63CC}" type="slidenum">
              <a:rPr lang="en-US" smtClean="0"/>
              <a:t>15</a:t>
            </a:fld>
            <a:endParaRPr lang="en-US"/>
          </a:p>
        </p:txBody>
      </p:sp>
    </p:spTree>
    <p:extLst>
      <p:ext uri="{BB962C8B-B14F-4D97-AF65-F5344CB8AC3E}">
        <p14:creationId xmlns:p14="http://schemas.microsoft.com/office/powerpoint/2010/main" val="2762597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b="1"/>
              <a:t>Facilitator notes:</a:t>
            </a:r>
          </a:p>
          <a:p>
            <a:r>
              <a:rPr lang="en-US"/>
              <a:t>Read talking points.</a:t>
            </a:r>
          </a:p>
          <a:p>
            <a:endParaRPr lang="en-US"/>
          </a:p>
          <a:p>
            <a:r>
              <a:rPr lang="en-US" b="1"/>
              <a:t>Talking points:</a:t>
            </a:r>
          </a:p>
          <a:p>
            <a:r>
              <a:rPr lang="en-US" sz="1200" strike="noStrike"/>
              <a:t>Now, you’ve learned about what the HWC program looks like in schools. In this section, we’ll answer the following question:</a:t>
            </a:r>
          </a:p>
          <a:p>
            <a:pPr marL="171450" indent="-171450">
              <a:buFont typeface="Arial" panose="020B0604020202020204" pitchFamily="34" charset="0"/>
              <a:buChar char="•"/>
            </a:pPr>
            <a:r>
              <a:rPr lang="en-US" sz="1200" strike="noStrike"/>
              <a:t>What data can schools use to monitor HWC implementation?</a:t>
            </a:r>
            <a:endParaRPr lang="en-US" b="0" strike="noStrike"/>
          </a:p>
        </p:txBody>
      </p:sp>
      <p:sp>
        <p:nvSpPr>
          <p:cNvPr id="4" name="Slide Number Placeholder 4">
            <a:extLst>
              <a:ext uri="{FF2B5EF4-FFF2-40B4-BE49-F238E27FC236}">
                <a16:creationId xmlns:a16="http://schemas.microsoft.com/office/drawing/2014/main" id="{40EE7186-C289-4BD6-89D9-6E02FD3BC6DD}"/>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16</a:t>
            </a:fld>
            <a:endParaRPr lang="en-US"/>
          </a:p>
        </p:txBody>
      </p:sp>
    </p:spTree>
    <p:extLst>
      <p:ext uri="{BB962C8B-B14F-4D97-AF65-F5344CB8AC3E}">
        <p14:creationId xmlns:p14="http://schemas.microsoft.com/office/powerpoint/2010/main" val="334359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17"/>
              </a:spcAft>
            </a:pPr>
            <a:r>
              <a:rPr lang="en-US" b="1"/>
              <a:t>Facilitator notes: </a:t>
            </a:r>
          </a:p>
          <a:p>
            <a:pPr>
              <a:spcAft>
                <a:spcPts val="317"/>
              </a:spcAft>
            </a:pPr>
            <a:r>
              <a:rPr lang="en-US" b="0"/>
              <a:t>Read talking points. </a:t>
            </a:r>
          </a:p>
          <a:p>
            <a:pPr>
              <a:spcAft>
                <a:spcPts val="317"/>
              </a:spcAft>
            </a:pPr>
            <a:endParaRPr lang="en-US" b="1"/>
          </a:p>
          <a:p>
            <a:pPr>
              <a:spcAft>
                <a:spcPts val="317"/>
              </a:spcAft>
            </a:pPr>
            <a:r>
              <a:rPr lang="en-US" b="1"/>
              <a:t>Talking points:</a:t>
            </a:r>
          </a:p>
          <a:p>
            <a:pPr>
              <a:spcAft>
                <a:spcPts val="317"/>
              </a:spcAft>
            </a:pPr>
            <a:r>
              <a:rPr lang="en-US" b="0"/>
              <a:t>We just discussed that staff monitor two types of data – HWC implementation data and student outcome data, including information about student referrals. But where do staff find this information?</a:t>
            </a:r>
            <a:endParaRPr lang="en-US" b="0" strike="sngStrike"/>
          </a:p>
          <a:p>
            <a:pPr marL="520700" lvl="1" indent="-285750">
              <a:spcAft>
                <a:spcPts val="317"/>
              </a:spcAft>
              <a:buFont typeface="Arial" panose="020B0604020202020204" pitchFamily="34" charset="0"/>
              <a:buChar char="•"/>
            </a:pPr>
            <a:r>
              <a:rPr lang="en-US" b="0"/>
              <a:t>Implementation data are the data educators receive in the form of HWC notices for students and other data relevant to implementation of the program, such as how long it took to notify a teacher about the HWC notice. These data come from individuals who implement the program, including first responders and school staff. </a:t>
            </a:r>
          </a:p>
          <a:p>
            <a:pPr marL="520700" lvl="1" indent="-285750">
              <a:spcAft>
                <a:spcPts val="317"/>
              </a:spcAft>
              <a:buFont typeface="Arial" panose="020B0604020202020204" pitchFamily="34" charset="0"/>
              <a:buChar char="•"/>
            </a:pPr>
            <a:r>
              <a:rPr lang="en-US" b="0"/>
              <a:t>Student outcome data include student achievement, behavioral incidents, and attendance. These data come from </a:t>
            </a:r>
            <a:r>
              <a:rPr lang="en-US" b="0" strike="noStrike"/>
              <a:t>student information </a:t>
            </a:r>
            <a:r>
              <a:rPr lang="en-US" b="0"/>
              <a:t>systems or other state or district tracking systems.</a:t>
            </a:r>
          </a:p>
          <a:p>
            <a:pPr marL="520700" lvl="1" indent="-285750">
              <a:spcAft>
                <a:spcPts val="317"/>
              </a:spcAft>
              <a:buFont typeface="Arial" panose="020B0604020202020204" pitchFamily="34" charset="0"/>
              <a:buChar char="•"/>
            </a:pPr>
            <a:r>
              <a:rPr lang="en-US" b="0"/>
              <a:t>Referral data include referrals to school counselors and external mental health providers. These data come from school counselor records. </a:t>
            </a:r>
          </a:p>
        </p:txBody>
      </p:sp>
      <p:sp>
        <p:nvSpPr>
          <p:cNvPr id="4" name="Slide Number Placeholder 3"/>
          <p:cNvSpPr>
            <a:spLocks noGrp="1"/>
          </p:cNvSpPr>
          <p:nvPr>
            <p:ph type="sldNum" sz="quarter" idx="5"/>
          </p:nvPr>
        </p:nvSpPr>
        <p:spPr/>
        <p:txBody>
          <a:bodyPr/>
          <a:lstStyle/>
          <a:p>
            <a:fld id="{7D850766-7D18-4A0C-9AA2-7A4D57E7DB14}" type="slidenum">
              <a:rPr lang="en-US" smtClean="0"/>
              <a:t>17</a:t>
            </a:fld>
            <a:endParaRPr lang="en-US"/>
          </a:p>
        </p:txBody>
      </p:sp>
    </p:spTree>
    <p:extLst>
      <p:ext uri="{BB962C8B-B14F-4D97-AF65-F5344CB8AC3E}">
        <p14:creationId xmlns:p14="http://schemas.microsoft.com/office/powerpoint/2010/main" val="2917421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881">
              <a:defRPr/>
            </a:pPr>
            <a:r>
              <a:rPr lang="en-US" sz="1200" b="1">
                <a:latin typeface="+mn-lt"/>
              </a:rPr>
              <a:t>Talking points:</a:t>
            </a:r>
          </a:p>
          <a:p>
            <a:pPr marL="171450" indent="-171450" defTabSz="1288881">
              <a:spcAft>
                <a:spcPts val="634"/>
              </a:spcAft>
              <a:buFont typeface="Arial" panose="020B0604020202020204" pitchFamily="34" charset="0"/>
              <a:buChar char="•"/>
              <a:defRPr/>
            </a:pPr>
            <a:r>
              <a:rPr lang="en-US" sz="1200">
                <a:latin typeface="+mn-lt"/>
              </a:rPr>
              <a:t>Next, let’s talk about how educators will monitor and compare data for three groups of students: </a:t>
            </a:r>
          </a:p>
          <a:p>
            <a:pPr marL="406400" lvl="1" indent="-171450" defTabSz="1288881">
              <a:spcBef>
                <a:spcPts val="634"/>
              </a:spcBef>
              <a:buFont typeface="Arial" panose="020B0604020202020204" pitchFamily="34" charset="0"/>
              <a:buChar char="•"/>
              <a:defRPr/>
            </a:pPr>
            <a:r>
              <a:rPr lang="en-US" sz="1200" b="1">
                <a:latin typeface="+mn-lt"/>
              </a:rPr>
              <a:t>Cycle HWC group: </a:t>
            </a:r>
            <a:r>
              <a:rPr lang="en-US" sz="1200">
                <a:latin typeface="+mn-lt"/>
              </a:rPr>
              <a:t>the subset of students identified for HWC support in a given cycle, for example, during the last month. </a:t>
            </a:r>
          </a:p>
          <a:p>
            <a:pPr marL="406400" lvl="1" indent="-171450" defTabSz="1288881">
              <a:buFont typeface="Arial" panose="020B0604020202020204" pitchFamily="34" charset="0"/>
              <a:buChar char="•"/>
              <a:defRPr/>
            </a:pPr>
            <a:r>
              <a:rPr lang="en-US" sz="1200" b="1">
                <a:latin typeface="+mn-lt"/>
              </a:rPr>
              <a:t>Cumulative HWC group: </a:t>
            </a:r>
            <a:r>
              <a:rPr lang="en-US" sz="1200">
                <a:latin typeface="+mn-lt"/>
              </a:rPr>
              <a:t>the subset of all students identified for HWC support over the course of the school year. </a:t>
            </a:r>
          </a:p>
          <a:p>
            <a:pPr marL="406400" lvl="1" indent="-171450" defTabSz="1288881">
              <a:buFont typeface="Arial" panose="020B0604020202020204" pitchFamily="34" charset="0"/>
              <a:buChar char="•"/>
              <a:defRPr/>
            </a:pPr>
            <a:r>
              <a:rPr lang="en-US" sz="1200" b="1">
                <a:latin typeface="+mn-lt"/>
              </a:rPr>
              <a:t>Schoolwide group: </a:t>
            </a:r>
            <a:r>
              <a:rPr lang="en-US" sz="1200">
                <a:latin typeface="+mn-lt"/>
              </a:rPr>
              <a:t>all students. </a:t>
            </a:r>
          </a:p>
          <a:p>
            <a:pPr marL="406400" lvl="1" indent="-171450" defTabSz="1288881">
              <a:buFont typeface="Arial" panose="020B0604020202020204" pitchFamily="34" charset="0"/>
              <a:buChar char="•"/>
              <a:defRPr/>
            </a:pPr>
            <a:endParaRPr lang="en-US" sz="1200">
              <a:latin typeface="+mn-lt"/>
            </a:endParaRPr>
          </a:p>
          <a:p>
            <a:pPr marL="234950" lvl="1" indent="0" defTabSz="1288881">
              <a:buFont typeface="Arial" panose="020B0604020202020204" pitchFamily="34" charset="0"/>
              <a:buNone/>
              <a:defRPr/>
            </a:pPr>
            <a:r>
              <a:rPr lang="en-US" sz="1200">
                <a:latin typeface="+mn-lt"/>
              </a:rPr>
              <a:t>School teams will also monitor </a:t>
            </a:r>
            <a:r>
              <a:rPr lang="en-US" sz="1200" i="1">
                <a:latin typeface="+mn-lt"/>
              </a:rPr>
              <a:t>year-to-date</a:t>
            </a:r>
            <a:r>
              <a:rPr lang="en-US" sz="1200">
                <a:latin typeface="+mn-lt"/>
              </a:rPr>
              <a:t> student outcome data for the cumulative HWC group and the schoolwide group. </a:t>
            </a:r>
          </a:p>
          <a:p>
            <a:pPr marL="543719" indent="-543719" defTabSz="1288881">
              <a:buFontTx/>
              <a:buAutoNum type="arabicParenBoth"/>
              <a:defRPr/>
            </a:pPr>
            <a:endParaRPr lang="en-US" sz="1200">
              <a:latin typeface="+mn-lt"/>
            </a:endParaRPr>
          </a:p>
          <a:p>
            <a:pPr marL="171450" indent="-171450" defTabSz="1288881">
              <a:buFont typeface="Arial" panose="020B0604020202020204" pitchFamily="34" charset="0"/>
              <a:buChar char="•"/>
              <a:defRPr/>
            </a:pPr>
            <a:r>
              <a:rPr lang="en-US" sz="1200">
                <a:latin typeface="+mn-lt"/>
              </a:rPr>
              <a:t>Monitoring data for these three groups helps school teams make inferences about how the supports provided under HWC might relate to the outcomes of each group. </a:t>
            </a:r>
          </a:p>
          <a:p>
            <a:pPr marL="406400" lvl="1" indent="-171450" defTabSz="1288881">
              <a:buFont typeface="Arial" panose="020B0604020202020204" pitchFamily="34" charset="0"/>
              <a:buChar char="•"/>
              <a:defRPr/>
            </a:pPr>
            <a:r>
              <a:rPr lang="en-US" sz="1200">
                <a:latin typeface="+mn-lt"/>
              </a:rPr>
              <a:t>Looking at data for the cycle group </a:t>
            </a:r>
            <a:r>
              <a:rPr lang="en-US" sz="1200" b="0" i="0">
                <a:solidFill>
                  <a:srgbClr val="000000"/>
                </a:solidFill>
                <a:effectLst/>
                <a:latin typeface="+mn-lt"/>
              </a:rPr>
              <a:t>may allow the team to quickly intervene and support students experiencing current challenges to promote positive student outcomes. </a:t>
            </a:r>
          </a:p>
          <a:p>
            <a:pPr marL="406400" lvl="1" indent="-171450" defTabSz="1288881">
              <a:buFont typeface="Arial" panose="020B0604020202020204" pitchFamily="34" charset="0"/>
              <a:buChar char="•"/>
              <a:defRPr/>
            </a:pPr>
            <a:r>
              <a:rPr lang="en-US" sz="1200" b="0" i="0">
                <a:solidFill>
                  <a:srgbClr val="000000"/>
                </a:solidFill>
                <a:effectLst/>
                <a:latin typeface="+mn-lt"/>
              </a:rPr>
              <a:t>Monitoring data for the cumulative group may help to assess longer-term student outcomes for that subset of students and the extent to which the trauma-informed supports are helping. </a:t>
            </a:r>
          </a:p>
          <a:p>
            <a:pPr defTabSz="1288881">
              <a:defRPr/>
            </a:pPr>
            <a:endParaRPr lang="en-US" sz="1200"/>
          </a:p>
        </p:txBody>
      </p:sp>
      <p:sp>
        <p:nvSpPr>
          <p:cNvPr id="5" name="Slide Number Placeholder 4">
            <a:extLst>
              <a:ext uri="{FF2B5EF4-FFF2-40B4-BE49-F238E27FC236}">
                <a16:creationId xmlns:a16="http://schemas.microsoft.com/office/drawing/2014/main" id="{62229932-572B-4F6B-A078-9332910369B1}"/>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18</a:t>
            </a:fld>
            <a:endParaRPr lang="en-US"/>
          </a:p>
        </p:txBody>
      </p:sp>
    </p:spTree>
    <p:extLst>
      <p:ext uri="{BB962C8B-B14F-4D97-AF65-F5344CB8AC3E}">
        <p14:creationId xmlns:p14="http://schemas.microsoft.com/office/powerpoint/2010/main" val="343106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notes: </a:t>
            </a:r>
          </a:p>
          <a:p>
            <a:r>
              <a:rPr lang="en-US"/>
              <a:t>This slide is provided for information for the trainer/facilitator only. Please remember to delete this slide prior to using with a training group.</a:t>
            </a:r>
          </a:p>
        </p:txBody>
      </p:sp>
      <p:sp>
        <p:nvSpPr>
          <p:cNvPr id="5" name="Slide Number Placeholder 4"/>
          <p:cNvSpPr>
            <a:spLocks noGrp="1"/>
          </p:cNvSpPr>
          <p:nvPr>
            <p:ph type="sldNum" sz="quarter" idx="5"/>
          </p:nvPr>
        </p:nvSpPr>
        <p:spPr/>
        <p:txBody>
          <a:bodyPr/>
          <a:lstStyle/>
          <a:p>
            <a:fld id="{497C98B9-1388-6A44-ABFA-E2E5EBEB63CC}" type="slidenum">
              <a:rPr lang="en-US" smtClean="0"/>
              <a:t>1</a:t>
            </a:fld>
            <a:endParaRPr lang="en-US"/>
          </a:p>
        </p:txBody>
      </p:sp>
    </p:spTree>
    <p:extLst>
      <p:ext uri="{BB962C8B-B14F-4D97-AF65-F5344CB8AC3E}">
        <p14:creationId xmlns:p14="http://schemas.microsoft.com/office/powerpoint/2010/main" val="3581341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b="1"/>
              <a:t>Facilitator notes:</a:t>
            </a:r>
          </a:p>
          <a:p>
            <a:r>
              <a:rPr lang="en-US"/>
              <a:t>Read talking points.</a:t>
            </a:r>
          </a:p>
          <a:p>
            <a:endParaRPr lang="en-US"/>
          </a:p>
          <a:p>
            <a:r>
              <a:rPr lang="en-US" b="1"/>
              <a:t>Talking points:</a:t>
            </a:r>
          </a:p>
          <a:p>
            <a:pPr marL="0" marR="0" lvl="0" indent="0" algn="l" defTabSz="1219261" rtl="0" eaLnBrk="1" fontAlgn="auto" latinLnBrk="0" hangingPunct="1">
              <a:lnSpc>
                <a:spcPct val="100000"/>
              </a:lnSpc>
              <a:spcBef>
                <a:spcPts val="0"/>
              </a:spcBef>
              <a:spcAft>
                <a:spcPts val="0"/>
              </a:spcAft>
              <a:buClrTx/>
              <a:buSzTx/>
              <a:buFontTx/>
              <a:buNone/>
              <a:tabLst/>
              <a:defRPr/>
            </a:pPr>
            <a:r>
              <a:rPr lang="en-US" b="0"/>
              <a:t>You’ve now learned about the sources of data for monitoring HWC implementation. In this section, we will answer the following question:</a:t>
            </a:r>
          </a:p>
          <a:p>
            <a:pPr marL="171450" marR="0" lvl="0" indent="-171450" algn="l" defTabSz="121926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strike="noStrike"/>
              <a:t>W</a:t>
            </a:r>
            <a:r>
              <a:rPr lang="en-US" strike="noStrike"/>
              <a:t>ho monitors HWC data in schools?</a:t>
            </a:r>
          </a:p>
        </p:txBody>
      </p:sp>
      <p:sp>
        <p:nvSpPr>
          <p:cNvPr id="4" name="Slide Number Placeholder 4">
            <a:extLst>
              <a:ext uri="{FF2B5EF4-FFF2-40B4-BE49-F238E27FC236}">
                <a16:creationId xmlns:a16="http://schemas.microsoft.com/office/drawing/2014/main" id="{855D9A54-CE34-4F9F-B19F-4374EE777600}"/>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19</a:t>
            </a:fld>
            <a:endParaRPr lang="en-US"/>
          </a:p>
        </p:txBody>
      </p:sp>
    </p:spTree>
    <p:extLst>
      <p:ext uri="{BB962C8B-B14F-4D97-AF65-F5344CB8AC3E}">
        <p14:creationId xmlns:p14="http://schemas.microsoft.com/office/powerpoint/2010/main" val="3103628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notes:</a:t>
            </a:r>
          </a:p>
          <a:p>
            <a:r>
              <a:rPr lang="en-US" b="0"/>
              <a:t>Read talking points.</a:t>
            </a:r>
          </a:p>
          <a:p>
            <a:endParaRPr lang="en-US" b="1"/>
          </a:p>
          <a:p>
            <a:r>
              <a:rPr lang="en-US" b="1"/>
              <a:t>Talking points:</a:t>
            </a:r>
          </a:p>
          <a:p>
            <a:r>
              <a:rPr lang="en-US" b="0"/>
              <a:t>The HWC school team is a group of educators who volunteer or are appointed to participate in monitoring HWC implementation. The HWC school team members take on different roles and responsibilities to gather the data they need to effectively monitor the HWC program and student outcomes and suggest improvements. </a:t>
            </a:r>
          </a:p>
        </p:txBody>
      </p:sp>
      <p:sp>
        <p:nvSpPr>
          <p:cNvPr id="4" name="Slide Number Placeholder 4">
            <a:extLst>
              <a:ext uri="{FF2B5EF4-FFF2-40B4-BE49-F238E27FC236}">
                <a16:creationId xmlns:a16="http://schemas.microsoft.com/office/drawing/2014/main" id="{82E0FD6D-EF24-4367-96CB-5B4827B9A7A1}"/>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20</a:t>
            </a:fld>
            <a:endParaRPr lang="en-US"/>
          </a:p>
        </p:txBody>
      </p:sp>
    </p:spTree>
    <p:extLst>
      <p:ext uri="{BB962C8B-B14F-4D97-AF65-F5344CB8AC3E}">
        <p14:creationId xmlns:p14="http://schemas.microsoft.com/office/powerpoint/2010/main" val="332743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4950" marR="0" lvl="1" indent="0" algn="l" defTabSz="1219261" rtl="0" eaLnBrk="1" fontAlgn="auto" latinLnBrk="0" hangingPunct="1">
              <a:lnSpc>
                <a:spcPct val="100000"/>
              </a:lnSpc>
              <a:spcBef>
                <a:spcPts val="0"/>
              </a:spcBef>
              <a:spcAft>
                <a:spcPts val="800"/>
              </a:spcAft>
              <a:buClrTx/>
              <a:buSzTx/>
              <a:buFontTx/>
              <a:buNone/>
              <a:tabLst/>
              <a:defRPr/>
            </a:pPr>
            <a:r>
              <a:rPr lang="en-US" b="1"/>
              <a:t>Facilitator notes:</a:t>
            </a:r>
          </a:p>
          <a:p>
            <a:pPr lvl="1">
              <a:spcAft>
                <a:spcPts val="800"/>
              </a:spcAft>
            </a:pPr>
            <a:r>
              <a:rPr lang="en-US"/>
              <a:t>If your meeting participants are school teams implementing or planning to implement HWC, you can ask them if they know which HWC school team roles </a:t>
            </a:r>
            <a:r>
              <a:rPr lang="en-US" b="0"/>
              <a:t>they hold.</a:t>
            </a:r>
          </a:p>
          <a:p>
            <a:pPr lvl="1">
              <a:spcAft>
                <a:spcPts val="800"/>
              </a:spcAft>
            </a:pPr>
            <a:endParaRPr lang="en-US" i="0"/>
          </a:p>
          <a:p>
            <a:pPr marL="234950" marR="0" lvl="1" indent="0" algn="l" defTabSz="1219261" rtl="0" eaLnBrk="1" fontAlgn="auto" latinLnBrk="0" hangingPunct="1">
              <a:lnSpc>
                <a:spcPct val="100000"/>
              </a:lnSpc>
              <a:spcBef>
                <a:spcPts val="0"/>
              </a:spcBef>
              <a:spcAft>
                <a:spcPts val="800"/>
              </a:spcAft>
              <a:buClrTx/>
              <a:buSzTx/>
              <a:buFontTx/>
              <a:buNone/>
              <a:tabLst/>
              <a:defRPr/>
            </a:pPr>
            <a:r>
              <a:rPr lang="en-US" i="0"/>
              <a:t>Read talking points and then </a:t>
            </a:r>
            <a:r>
              <a:rPr lang="en-US" b="0" i="0"/>
              <a:t>review roles and responsibilities shown on the slide.</a:t>
            </a:r>
          </a:p>
          <a:p>
            <a:pPr lvl="1">
              <a:spcAft>
                <a:spcPts val="800"/>
              </a:spcAft>
            </a:pPr>
            <a:endParaRPr lang="en-US"/>
          </a:p>
          <a:p>
            <a:pPr lvl="1">
              <a:spcAft>
                <a:spcPts val="800"/>
              </a:spcAft>
            </a:pPr>
            <a:r>
              <a:rPr lang="en-US" b="1"/>
              <a:t>Talking points:</a:t>
            </a:r>
          </a:p>
          <a:p>
            <a:pPr lvl="1">
              <a:spcAft>
                <a:spcPts val="800"/>
              </a:spcAft>
            </a:pPr>
            <a:r>
              <a:rPr lang="en-US" b="0"/>
              <a:t>The HWC school team ideally comprises school staff with diverse roles within the school. This team meets regularly to review program and student outcome data and decide on next steps. Each HWC school team member collects and shares data related to their role during their regular meetings. HWC school team members can perform more than one role, if needed. </a:t>
            </a:r>
          </a:p>
        </p:txBody>
      </p:sp>
      <p:sp>
        <p:nvSpPr>
          <p:cNvPr id="5" name="Slide Number Placeholder 4"/>
          <p:cNvSpPr>
            <a:spLocks noGrp="1"/>
          </p:cNvSpPr>
          <p:nvPr>
            <p:ph type="sldNum" sz="quarter" idx="5"/>
          </p:nvPr>
        </p:nvSpPr>
        <p:spPr/>
        <p:txBody>
          <a:bodyPr/>
          <a:lstStyle/>
          <a:p>
            <a:fld id="{497C98B9-1388-6A44-ABFA-E2E5EBEB63CC}" type="slidenum">
              <a:rPr lang="en-US" smtClean="0"/>
              <a:t>21</a:t>
            </a:fld>
            <a:endParaRPr lang="en-US"/>
          </a:p>
        </p:txBody>
      </p:sp>
    </p:spTree>
    <p:extLst>
      <p:ext uri="{BB962C8B-B14F-4D97-AF65-F5344CB8AC3E}">
        <p14:creationId xmlns:p14="http://schemas.microsoft.com/office/powerpoint/2010/main" val="1962517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b="1"/>
              <a:t>Facilitator notes:</a:t>
            </a:r>
          </a:p>
          <a:p>
            <a:pPr marL="0" marR="0" lvl="0" indent="0" algn="l" defTabSz="1219261" rtl="0" eaLnBrk="1" fontAlgn="auto" latinLnBrk="0" hangingPunct="1">
              <a:lnSpc>
                <a:spcPct val="100000"/>
              </a:lnSpc>
              <a:spcBef>
                <a:spcPts val="0"/>
              </a:spcBef>
              <a:spcAft>
                <a:spcPts val="0"/>
              </a:spcAft>
              <a:buClrTx/>
              <a:buSzTx/>
              <a:buFontTx/>
              <a:buNone/>
              <a:tabLst/>
              <a:defRPr/>
            </a:pPr>
            <a:r>
              <a:rPr lang="en-US" b="0"/>
              <a:t>Read talking points.</a:t>
            </a:r>
          </a:p>
          <a:p>
            <a:pPr marL="0" marR="0" lvl="0" indent="0" algn="l" defTabSz="1219261" rtl="0" eaLnBrk="1" fontAlgn="auto" latinLnBrk="0" hangingPunct="1">
              <a:lnSpc>
                <a:spcPct val="100000"/>
              </a:lnSpc>
              <a:spcBef>
                <a:spcPts val="0"/>
              </a:spcBef>
              <a:spcAft>
                <a:spcPts val="0"/>
              </a:spcAft>
              <a:buClrTx/>
              <a:buSzTx/>
              <a:buFontTx/>
              <a:buNone/>
              <a:tabLst/>
              <a:defRPr/>
            </a:pPr>
            <a:endParaRPr lang="en-US" b="1"/>
          </a:p>
          <a:p>
            <a:r>
              <a:rPr lang="en-US" sz="1200" b="1">
                <a:solidFill>
                  <a:srgbClr val="576F7F"/>
                </a:solidFill>
              </a:rPr>
              <a:t>Talking points:</a:t>
            </a:r>
          </a:p>
          <a:p>
            <a:r>
              <a:rPr lang="en-US" sz="1200">
                <a:solidFill>
                  <a:srgbClr val="576F7F"/>
                </a:solidFill>
                <a:latin typeface="+mj-lt"/>
              </a:rPr>
              <a:t>In addition to the individual responsibilities of the HWC school team members, the whole HWC school team is responsible for the following:</a:t>
            </a:r>
          </a:p>
          <a:p>
            <a:pPr marL="171450" indent="-171450">
              <a:buFont typeface="Arial" panose="020B0604020202020204" pitchFamily="34" charset="0"/>
              <a:buChar char="•"/>
            </a:pPr>
            <a:r>
              <a:rPr lang="en-US" sz="1200">
                <a:solidFill>
                  <a:srgbClr val="576F7F"/>
                </a:solidFill>
                <a:latin typeface="+mj-lt"/>
              </a:rPr>
              <a:t>Setting a schedule:  The HWC school team decides on how frequently to meet and </a:t>
            </a:r>
            <a:r>
              <a:rPr lang="en-US" sz="1200" b="0">
                <a:solidFill>
                  <a:srgbClr val="576F7F"/>
                </a:solidFill>
                <a:latin typeface="+mj-lt"/>
              </a:rPr>
              <a:t>the</a:t>
            </a:r>
            <a:r>
              <a:rPr lang="en-US" sz="1200">
                <a:solidFill>
                  <a:srgbClr val="576F7F"/>
                </a:solidFill>
                <a:latin typeface="+mj-lt"/>
              </a:rPr>
              <a:t> length of time between meetings.  This period is referred to as </a:t>
            </a:r>
            <a:r>
              <a:rPr lang="en-US" sz="1200" b="0">
                <a:solidFill>
                  <a:srgbClr val="576F7F"/>
                </a:solidFill>
                <a:latin typeface="+mj-lt"/>
              </a:rPr>
              <a:t>the “cycle.”  </a:t>
            </a:r>
            <a:r>
              <a:rPr lang="en-US" sz="1200">
                <a:solidFill>
                  <a:srgbClr val="576F7F"/>
                </a:solidFill>
              </a:rPr>
              <a:t>Although monthly cycles are recommended generally, HWC school teams can decide what works best locally. </a:t>
            </a:r>
          </a:p>
          <a:p>
            <a:pPr marL="171450" marR="0" lvl="0" indent="-171450" algn="l" defTabSz="121926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FF0000"/>
                </a:solidFill>
                <a:latin typeface="+mj-lt"/>
              </a:rPr>
              <a:t>Monitoring data:  </a:t>
            </a:r>
            <a:r>
              <a:rPr lang="en-US" sz="1200" b="0">
                <a:solidFill>
                  <a:srgbClr val="576F7F"/>
                </a:solidFill>
                <a:latin typeface="+mj-lt"/>
              </a:rPr>
              <a:t>The d</a:t>
            </a:r>
            <a:r>
              <a:rPr lang="en-US" sz="1200">
                <a:solidFill>
                  <a:srgbClr val="576F7F"/>
                </a:solidFill>
                <a:latin typeface="+mj-lt"/>
              </a:rPr>
              <a:t>ata lead and school counselor monitor HWC data throughout a given cycle.</a:t>
            </a:r>
          </a:p>
          <a:p>
            <a:pPr marL="171450" marR="0" lvl="0" indent="-171450" algn="l" defTabSz="121926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FF0000"/>
                </a:solidFill>
                <a:latin typeface="+mj-lt"/>
              </a:rPr>
              <a:t>Collecting teacher feedback:  </a:t>
            </a:r>
            <a:r>
              <a:rPr lang="en-US" sz="1200" b="0">
                <a:solidFill>
                  <a:srgbClr val="576F7F"/>
                </a:solidFill>
                <a:latin typeface="+mj-lt"/>
              </a:rPr>
              <a:t>The teacher liaison and other HWC school team members collect feedback from teachers who work with students identified for HWC support for a given cycle. Collecting and reviewing data from teachers is very important as they are interacting directly with students often and implementing trauma-informed strategies regularly.</a:t>
            </a:r>
          </a:p>
          <a:p>
            <a:pPr marL="171450" marR="0" lvl="0" indent="-171450" algn="l" defTabSz="121926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FF0000"/>
                </a:solidFill>
                <a:latin typeface="+mj-lt"/>
              </a:rPr>
              <a:t>Reviewing data: </a:t>
            </a:r>
            <a:r>
              <a:rPr lang="en-US" sz="1200" b="0">
                <a:solidFill>
                  <a:srgbClr val="576F7F"/>
                </a:solidFill>
                <a:latin typeface="+mj-lt"/>
              </a:rPr>
              <a:t>The </a:t>
            </a:r>
            <a:r>
              <a:rPr lang="en-US" sz="1200">
                <a:solidFill>
                  <a:srgbClr val="576F7F"/>
                </a:solidFill>
                <a:latin typeface="+mj-lt"/>
              </a:rPr>
              <a:t>HWC school team meets to review data, identify improvement opportunities, and decide on next steps.</a:t>
            </a:r>
            <a:endParaRPr lang="en-US"/>
          </a:p>
        </p:txBody>
      </p:sp>
      <p:sp>
        <p:nvSpPr>
          <p:cNvPr id="5" name="Slide Number Placeholder 4"/>
          <p:cNvSpPr>
            <a:spLocks noGrp="1"/>
          </p:cNvSpPr>
          <p:nvPr>
            <p:ph type="sldNum" sz="quarter" idx="5"/>
          </p:nvPr>
        </p:nvSpPr>
        <p:spPr/>
        <p:txBody>
          <a:bodyPr/>
          <a:lstStyle/>
          <a:p>
            <a:fld id="{497C98B9-1388-6A44-ABFA-E2E5EBEB63CC}" type="slidenum">
              <a:rPr lang="en-US" smtClean="0"/>
              <a:t>22</a:t>
            </a:fld>
            <a:endParaRPr lang="en-US"/>
          </a:p>
        </p:txBody>
      </p:sp>
    </p:spTree>
    <p:extLst>
      <p:ext uri="{BB962C8B-B14F-4D97-AF65-F5344CB8AC3E}">
        <p14:creationId xmlns:p14="http://schemas.microsoft.com/office/powerpoint/2010/main" val="946437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b="1"/>
              <a:t>Facilitator notes:</a:t>
            </a:r>
          </a:p>
          <a:p>
            <a:r>
              <a:rPr lang="en-US"/>
              <a:t>Read slide title.</a:t>
            </a:r>
          </a:p>
          <a:p>
            <a:endParaRPr lang="en-US"/>
          </a:p>
          <a:p>
            <a:r>
              <a:rPr lang="en-US" b="1"/>
              <a:t>Talking points:</a:t>
            </a:r>
          </a:p>
          <a:p>
            <a:pPr marL="0" marR="0" lvl="0" indent="0" algn="l" defTabSz="1219261" rtl="0" eaLnBrk="1" fontAlgn="auto" latinLnBrk="0" hangingPunct="1">
              <a:lnSpc>
                <a:spcPct val="100000"/>
              </a:lnSpc>
              <a:spcBef>
                <a:spcPts val="0"/>
              </a:spcBef>
              <a:spcAft>
                <a:spcPts val="0"/>
              </a:spcAft>
              <a:buClrTx/>
              <a:buSzTx/>
              <a:buFontTx/>
              <a:buNone/>
              <a:tabLst/>
              <a:defRPr/>
            </a:pPr>
            <a:r>
              <a:rPr lang="en-US" b="0"/>
              <a:t>Now we’ve covered the data sources and people responsible for monitoring HWC implementation data. In this section, we will answer the following question:</a:t>
            </a:r>
          </a:p>
          <a:p>
            <a:pPr marL="171450" marR="0" lvl="0" indent="-171450" algn="l" defTabSz="121926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strike="noStrike"/>
              <a:t>W</a:t>
            </a:r>
            <a:r>
              <a:rPr lang="en-US" strike="noStrike"/>
              <a:t>hen and why do HWC school teams monitor and discuss HWC data?</a:t>
            </a:r>
            <a:endParaRPr lang="en-US" sz="1200" strike="noStrike"/>
          </a:p>
        </p:txBody>
      </p:sp>
      <p:sp>
        <p:nvSpPr>
          <p:cNvPr id="4" name="Slide Number Placeholder 4">
            <a:extLst>
              <a:ext uri="{FF2B5EF4-FFF2-40B4-BE49-F238E27FC236}">
                <a16:creationId xmlns:a16="http://schemas.microsoft.com/office/drawing/2014/main" id="{9698B32B-74E3-40C4-86BE-31420CF17D71}"/>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23</a:t>
            </a:fld>
            <a:endParaRPr lang="en-US"/>
          </a:p>
        </p:txBody>
      </p:sp>
    </p:spTree>
    <p:extLst>
      <p:ext uri="{BB962C8B-B14F-4D97-AF65-F5344CB8AC3E}">
        <p14:creationId xmlns:p14="http://schemas.microsoft.com/office/powerpoint/2010/main" val="3585344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317"/>
              </a:spcAft>
              <a:buClrTx/>
              <a:buSzTx/>
              <a:buFontTx/>
              <a:buNone/>
              <a:tabLst/>
              <a:defRPr/>
            </a:pPr>
            <a:r>
              <a:rPr lang="en-US" b="1"/>
              <a:t>Facilitator notes:</a:t>
            </a:r>
          </a:p>
          <a:p>
            <a:pPr>
              <a:spcAft>
                <a:spcPts val="317"/>
              </a:spcAft>
            </a:pPr>
            <a:r>
              <a:rPr lang="en-US" sz="1200" b="0">
                <a:latin typeface="+mn-lt"/>
              </a:rPr>
              <a:t>Read through talking points.</a:t>
            </a:r>
          </a:p>
          <a:p>
            <a:pPr>
              <a:spcAft>
                <a:spcPts val="317"/>
              </a:spcAft>
            </a:pPr>
            <a:endParaRPr lang="en-US" sz="1200" b="1">
              <a:latin typeface="+mn-lt"/>
            </a:endParaRPr>
          </a:p>
          <a:p>
            <a:pPr>
              <a:spcAft>
                <a:spcPts val="317"/>
              </a:spcAft>
            </a:pPr>
            <a:r>
              <a:rPr lang="en-US" sz="1200" b="1">
                <a:latin typeface="+mn-lt"/>
              </a:rPr>
              <a:t>Talking points:</a:t>
            </a:r>
          </a:p>
          <a:p>
            <a:pPr>
              <a:spcAft>
                <a:spcPts val="317"/>
              </a:spcAft>
            </a:pPr>
            <a:r>
              <a:rPr lang="en-US" sz="1200">
                <a:latin typeface="+mn-lt"/>
              </a:rPr>
              <a:t>Let’s discuss why we would want to monitor implementation and student outcome data. It takes some effort to study implementation, so some may ask: Isn’t it easier to simply implement the program without worrying about data? What do we have to gain?  </a:t>
            </a:r>
          </a:p>
          <a:p>
            <a:pPr>
              <a:spcAft>
                <a:spcPts val="317"/>
              </a:spcAft>
            </a:pPr>
            <a:endParaRPr lang="en-US" sz="1200">
              <a:latin typeface="+mn-lt"/>
            </a:endParaRPr>
          </a:p>
          <a:p>
            <a:pPr>
              <a:spcAft>
                <a:spcPts val="317"/>
              </a:spcAft>
            </a:pPr>
            <a:r>
              <a:rPr lang="en-US" sz="1200">
                <a:latin typeface="+mn-lt"/>
              </a:rPr>
              <a:t>One important reason to study program implementation is to understand why a program succeeds or fails to reach its intended outcomes. Further, by studying implementation on a regular basis, we can adapt to improve our program along the way.  We need not wait until the end of the school year to find out what the program did to help our students, for example; instead, we can learn about program shortcomings early, change, and monitor for improvements.</a:t>
            </a:r>
          </a:p>
          <a:p>
            <a:pPr>
              <a:spcAft>
                <a:spcPts val="317"/>
              </a:spcAft>
            </a:pPr>
            <a:endParaRPr lang="en-US" sz="1200">
              <a:latin typeface="+mn-lt"/>
            </a:endParaRPr>
          </a:p>
          <a:p>
            <a:endParaRPr lang="en-US"/>
          </a:p>
        </p:txBody>
      </p:sp>
      <p:sp>
        <p:nvSpPr>
          <p:cNvPr id="4" name="Slide Number Placeholder 4">
            <a:extLst>
              <a:ext uri="{FF2B5EF4-FFF2-40B4-BE49-F238E27FC236}">
                <a16:creationId xmlns:a16="http://schemas.microsoft.com/office/drawing/2014/main" id="{D5C7838B-EDFF-403C-B83E-47EBA581DB49}"/>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24</a:t>
            </a:fld>
            <a:endParaRPr lang="en-US"/>
          </a:p>
        </p:txBody>
      </p:sp>
    </p:spTree>
    <p:extLst>
      <p:ext uri="{BB962C8B-B14F-4D97-AF65-F5344CB8AC3E}">
        <p14:creationId xmlns:p14="http://schemas.microsoft.com/office/powerpoint/2010/main" val="2476058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b="1"/>
              <a:t>Facilitator notes:</a:t>
            </a:r>
          </a:p>
          <a:p>
            <a:r>
              <a:rPr lang="en-US"/>
              <a:t>Read talking points and then review bullet points on slide.</a:t>
            </a:r>
          </a:p>
          <a:p>
            <a:endParaRPr lang="en-US"/>
          </a:p>
          <a:p>
            <a:r>
              <a:rPr lang="en-US" b="1"/>
              <a:t>Talking points:</a:t>
            </a:r>
          </a:p>
          <a:p>
            <a:r>
              <a:rPr lang="en-US" b="0"/>
              <a:t>Now that we know reviewing implementation data is important, we’re going to dive into learning more about when HWC school teams review data. As mentioned earlier, HWC school teams review data at the end of each cycle (often, every month). HWC school team members come to the data review meeting prepared to share the data they collected over the course of the past cycle. HWC school team members should also be prepared to “dig into” the data and decide on next steps for program improvement. </a:t>
            </a:r>
          </a:p>
        </p:txBody>
      </p:sp>
      <p:sp>
        <p:nvSpPr>
          <p:cNvPr id="4" name="Slide Number Placeholder 4">
            <a:extLst>
              <a:ext uri="{FF2B5EF4-FFF2-40B4-BE49-F238E27FC236}">
                <a16:creationId xmlns:a16="http://schemas.microsoft.com/office/drawing/2014/main" id="{62D0D1F8-55F3-449B-8408-1437267E9578}"/>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25</a:t>
            </a:fld>
            <a:endParaRPr lang="en-US"/>
          </a:p>
        </p:txBody>
      </p:sp>
    </p:spTree>
    <p:extLst>
      <p:ext uri="{BB962C8B-B14F-4D97-AF65-F5344CB8AC3E}">
        <p14:creationId xmlns:p14="http://schemas.microsoft.com/office/powerpoint/2010/main" val="3550076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b="1"/>
              <a:t>Facilitator notes:</a:t>
            </a:r>
          </a:p>
          <a:p>
            <a:r>
              <a:rPr lang="en-US"/>
              <a:t>Read talking points.</a:t>
            </a:r>
          </a:p>
          <a:p>
            <a:endParaRPr lang="en-US"/>
          </a:p>
          <a:p>
            <a:r>
              <a:rPr lang="en-US" b="1"/>
              <a:t>Talking points:</a:t>
            </a:r>
          </a:p>
          <a:p>
            <a:r>
              <a:rPr lang="en-US" b="0"/>
              <a:t>We’ve learned about the data for monitoring HWC implementation, who monitors that data, and when and why they discuss it. In this section, we will answer the following question:</a:t>
            </a:r>
          </a:p>
          <a:p>
            <a:pPr marL="171450" indent="-171450">
              <a:buFont typeface="Arial" panose="020B0604020202020204" pitchFamily="34" charset="0"/>
              <a:buChar char="•"/>
            </a:pPr>
            <a:r>
              <a:rPr lang="en-US" b="0"/>
              <a:t>What materials are available to support HWC school teams in monitoring HWC implementation and student outcome data?</a:t>
            </a:r>
          </a:p>
        </p:txBody>
      </p:sp>
      <p:sp>
        <p:nvSpPr>
          <p:cNvPr id="4" name="Slide Number Placeholder 4">
            <a:extLst>
              <a:ext uri="{FF2B5EF4-FFF2-40B4-BE49-F238E27FC236}">
                <a16:creationId xmlns:a16="http://schemas.microsoft.com/office/drawing/2014/main" id="{04370CA9-7B65-487C-A8EB-9595CF1B9E36}"/>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26</a:t>
            </a:fld>
            <a:endParaRPr lang="en-US"/>
          </a:p>
        </p:txBody>
      </p:sp>
    </p:spTree>
    <p:extLst>
      <p:ext uri="{BB962C8B-B14F-4D97-AF65-F5344CB8AC3E}">
        <p14:creationId xmlns:p14="http://schemas.microsoft.com/office/powerpoint/2010/main" val="3811024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b="1"/>
              <a:t>Facilitator notes:</a:t>
            </a:r>
          </a:p>
          <a:p>
            <a:pPr marL="0" marR="0" lvl="0" indent="0" algn="l" defTabSz="1219261" rtl="0" eaLnBrk="1" fontAlgn="auto" latinLnBrk="0" hangingPunct="1">
              <a:lnSpc>
                <a:spcPct val="100000"/>
              </a:lnSpc>
              <a:spcBef>
                <a:spcPts val="0"/>
              </a:spcBef>
              <a:spcAft>
                <a:spcPts val="0"/>
              </a:spcAft>
              <a:buClrTx/>
              <a:buSzTx/>
              <a:buFontTx/>
              <a:buNone/>
              <a:tabLst/>
              <a:defRPr/>
            </a:pPr>
            <a:r>
              <a:rPr lang="en-US" b="0"/>
              <a:t>Read talking points.</a:t>
            </a:r>
          </a:p>
          <a:p>
            <a:endParaRPr lang="en-US" b="0"/>
          </a:p>
          <a:p>
            <a:r>
              <a:rPr lang="en-US" b="1"/>
              <a:t>Talking points:</a:t>
            </a:r>
          </a:p>
          <a:p>
            <a:r>
              <a:rPr lang="en-US" b="0"/>
              <a:t>The materials created to support HWC implementation include two HWC Excel workbooks and the </a:t>
            </a:r>
            <a:r>
              <a:rPr lang="en-US" b="0" i="1"/>
              <a:t>Using Data to Support Program Improvement: A Guide for Monitoring HWC in Schools</a:t>
            </a:r>
            <a:r>
              <a:rPr lang="en-US" b="0"/>
              <a:t> (which we refer to as the </a:t>
            </a:r>
            <a:r>
              <a:rPr lang="en-US" b="0" i="1"/>
              <a:t>Guide</a:t>
            </a:r>
            <a:r>
              <a:rPr lang="en-US" b="0"/>
              <a:t>).</a:t>
            </a:r>
            <a:r>
              <a:rPr lang="en-US" b="0">
                <a:cs typeface="Calibri"/>
              </a:rPr>
              <a:t> Th</a:t>
            </a:r>
            <a:r>
              <a:rPr lang="en-US"/>
              <a:t>ese resources are available to help educators document and monitor HWC implementation data and student outcome data, such as attendance, behavior incidents, and academic achievement. </a:t>
            </a:r>
            <a:endParaRPr lang="en-US" strike="sngStrike">
              <a:cs typeface="Calibri"/>
            </a:endParaRPr>
          </a:p>
        </p:txBody>
      </p:sp>
      <p:sp>
        <p:nvSpPr>
          <p:cNvPr id="4" name="Slide Number Placeholder 4">
            <a:extLst>
              <a:ext uri="{FF2B5EF4-FFF2-40B4-BE49-F238E27FC236}">
                <a16:creationId xmlns:a16="http://schemas.microsoft.com/office/drawing/2014/main" id="{9B0F84A6-776F-4D15-9F82-821F1A97170A}"/>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27</a:t>
            </a:fld>
            <a:endParaRPr lang="en-US"/>
          </a:p>
        </p:txBody>
      </p:sp>
    </p:spTree>
    <p:extLst>
      <p:ext uri="{BB962C8B-B14F-4D97-AF65-F5344CB8AC3E}">
        <p14:creationId xmlns:p14="http://schemas.microsoft.com/office/powerpoint/2010/main" val="4002137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b="1"/>
              <a:t>Facilitator notes:</a:t>
            </a:r>
          </a:p>
          <a:p>
            <a:r>
              <a:rPr lang="en-US" b="0"/>
              <a:t>Read talking points and then bullet points under the questions on the slide.</a:t>
            </a:r>
          </a:p>
          <a:p>
            <a:endParaRPr lang="en-US" b="0"/>
          </a:p>
          <a:p>
            <a:r>
              <a:rPr lang="en-US" b="1"/>
              <a:t>Talking points:</a:t>
            </a:r>
          </a:p>
          <a:p>
            <a:pPr marL="0" marR="0" lvl="0" indent="0" algn="l" defTabSz="1219261" rtl="0" eaLnBrk="1" fontAlgn="auto" latinLnBrk="0" hangingPunct="1">
              <a:lnSpc>
                <a:spcPct val="100000"/>
              </a:lnSpc>
              <a:spcBef>
                <a:spcPts val="0"/>
              </a:spcBef>
              <a:spcAft>
                <a:spcPts val="0"/>
              </a:spcAft>
              <a:buClrTx/>
              <a:buSzTx/>
              <a:buFontTx/>
              <a:buNone/>
              <a:tabLst/>
              <a:defRPr/>
            </a:pPr>
            <a:r>
              <a:rPr lang="en-US">
                <a:effectLst/>
              </a:rPr>
              <a:t>To help schools document and monitor data related to HWC implementation and student outcomes, there are two Excel workbooks. </a:t>
            </a:r>
            <a:r>
              <a:rPr lang="en-US" b="0"/>
              <a:t>Let’s start by looking at the HWC School Counselor Workbook.  Only school counselors are responsible for filling out the HWC School Counselor Workbook.</a:t>
            </a:r>
            <a:r>
              <a:rPr lang="en-US" b="1"/>
              <a:t> </a:t>
            </a:r>
            <a:endParaRPr lang="en-US">
              <a:cs typeface="Calibri"/>
            </a:endParaRPr>
          </a:p>
        </p:txBody>
      </p:sp>
      <p:sp>
        <p:nvSpPr>
          <p:cNvPr id="4" name="Slide Number Placeholder 4">
            <a:extLst>
              <a:ext uri="{FF2B5EF4-FFF2-40B4-BE49-F238E27FC236}">
                <a16:creationId xmlns:a16="http://schemas.microsoft.com/office/drawing/2014/main" id="{E2B1BF23-A7C8-4D24-9852-2F70114F6F65}"/>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28</a:t>
            </a:fld>
            <a:endParaRPr lang="en-US"/>
          </a:p>
        </p:txBody>
      </p:sp>
    </p:spTree>
    <p:extLst>
      <p:ext uri="{BB962C8B-B14F-4D97-AF65-F5344CB8AC3E}">
        <p14:creationId xmlns:p14="http://schemas.microsoft.com/office/powerpoint/2010/main" val="1641332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0" marR="0" lvl="0" indent="0" algn="l" defTabSz="1219261" rtl="0" eaLnBrk="1" fontAlgn="auto" latinLnBrk="0" hangingPunct="1">
              <a:lnSpc>
                <a:spcPct val="100000"/>
              </a:lnSpc>
              <a:spcBef>
                <a:spcPts val="0"/>
              </a:spcBef>
              <a:spcAft>
                <a:spcPts val="0"/>
              </a:spcAft>
              <a:buClrTx/>
              <a:buSzTx/>
              <a:buFontTx/>
              <a:buNone/>
              <a:tabLst/>
              <a:defRPr/>
            </a:pPr>
            <a:r>
              <a:rPr lang="en-US" dirty="0"/>
              <a:t>Update this slide with presenter(s), title(s), and date. Read the title.</a:t>
            </a:r>
          </a:p>
        </p:txBody>
      </p:sp>
      <p:sp>
        <p:nvSpPr>
          <p:cNvPr id="4" name="Slide Number Placeholder 3"/>
          <p:cNvSpPr>
            <a:spLocks noGrp="1"/>
          </p:cNvSpPr>
          <p:nvPr>
            <p:ph type="sldNum" sz="quarter" idx="5"/>
          </p:nvPr>
        </p:nvSpPr>
        <p:spPr/>
        <p:txBody>
          <a:bodyPr/>
          <a:lstStyle/>
          <a:p>
            <a:fld id="{7D850766-7D18-4A0C-9AA2-7A4D57E7DB14}" type="slidenum">
              <a:rPr lang="en-US" smtClean="0"/>
              <a:t>2</a:t>
            </a:fld>
            <a:endParaRPr lang="en-US"/>
          </a:p>
        </p:txBody>
      </p:sp>
    </p:spTree>
    <p:extLst>
      <p:ext uri="{BB962C8B-B14F-4D97-AF65-F5344CB8AC3E}">
        <p14:creationId xmlns:p14="http://schemas.microsoft.com/office/powerpoint/2010/main" val="27533126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b="1"/>
              <a:t>Facilitator notes:</a:t>
            </a:r>
          </a:p>
          <a:p>
            <a:r>
              <a:rPr lang="en-US" b="0"/>
              <a:t>Read talking points and then bullets under the questions on the slide.</a:t>
            </a:r>
          </a:p>
          <a:p>
            <a:endParaRPr lang="en-US" b="0"/>
          </a:p>
          <a:p>
            <a:r>
              <a:rPr lang="en-US" b="1"/>
              <a:t>Talking points:</a:t>
            </a:r>
          </a:p>
          <a:p>
            <a:pPr marL="0" marR="0" lvl="0" indent="0" algn="l" defTabSz="1219261" rtl="0" eaLnBrk="1" fontAlgn="auto" latinLnBrk="0" hangingPunct="1">
              <a:lnSpc>
                <a:spcPct val="100000"/>
              </a:lnSpc>
              <a:spcBef>
                <a:spcPts val="0"/>
              </a:spcBef>
              <a:spcAft>
                <a:spcPts val="0"/>
              </a:spcAft>
              <a:buClrTx/>
              <a:buSzTx/>
              <a:buFontTx/>
              <a:buNone/>
              <a:tabLst/>
              <a:defRPr/>
            </a:pPr>
            <a:r>
              <a:rPr lang="en-US" b="0">
                <a:effectLst/>
              </a:rPr>
              <a:t>In addition to the School Counselor Workbook, there is a Data Lead Workbook. </a:t>
            </a:r>
            <a:r>
              <a:rPr lang="en-US">
                <a:effectLst/>
              </a:rPr>
              <a:t>Only the HWC data lead is responsible for filling out the HWC Data Lead Workbook.</a:t>
            </a:r>
            <a:endParaRPr lang="en-US" b="0"/>
          </a:p>
          <a:p>
            <a:pPr marL="0" marR="0" lvl="0" indent="0" algn="l" defTabSz="1219261"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4">
            <a:extLst>
              <a:ext uri="{FF2B5EF4-FFF2-40B4-BE49-F238E27FC236}">
                <a16:creationId xmlns:a16="http://schemas.microsoft.com/office/drawing/2014/main" id="{F773EEE5-8802-40D0-89E8-A8495FC8C02C}"/>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29</a:t>
            </a:fld>
            <a:endParaRPr lang="en-US"/>
          </a:p>
        </p:txBody>
      </p:sp>
    </p:spTree>
    <p:extLst>
      <p:ext uri="{BB962C8B-B14F-4D97-AF65-F5344CB8AC3E}">
        <p14:creationId xmlns:p14="http://schemas.microsoft.com/office/powerpoint/2010/main" val="1640424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399"/>
            <a:ext cx="6096000" cy="4341813"/>
          </a:xfrm>
        </p:spPr>
        <p:txBody>
          <a:bodyPr/>
          <a:lstStyle/>
          <a:p>
            <a:pPr defTabSz="1288881">
              <a:defRPr/>
            </a:pPr>
            <a:r>
              <a:rPr lang="en-US" b="1">
                <a:cs typeface="Calibri"/>
              </a:rPr>
              <a:t>Facilitator notes:</a:t>
            </a:r>
            <a:endParaRPr lang="en-US" b="1"/>
          </a:p>
          <a:p>
            <a:pPr marL="0" marR="0" lvl="0" indent="0" algn="l" defTabSz="1288881" rtl="0" eaLnBrk="1" fontAlgn="auto" latinLnBrk="0" hangingPunct="1">
              <a:lnSpc>
                <a:spcPct val="100000"/>
              </a:lnSpc>
              <a:spcBef>
                <a:spcPts val="0"/>
              </a:spcBef>
              <a:spcAft>
                <a:spcPts val="0"/>
              </a:spcAft>
              <a:buClrTx/>
              <a:buSzTx/>
              <a:buFontTx/>
              <a:buNone/>
              <a:tabLst/>
              <a:defRPr/>
            </a:pPr>
            <a:r>
              <a:rPr lang="en-US" b="0" i="1">
                <a:cs typeface="Calibri"/>
              </a:rPr>
              <a:t>Slide is animated.  </a:t>
            </a:r>
            <a:r>
              <a:rPr lang="en-US" b="0"/>
              <a:t>Click once to reveal the first bullet point with the different kinds of tabs in the HWC School Counselor Workbook and then read through the talking points below. Click twice to reveal the responsibilities of the school counselor on the HWC school team and then read through the bullet points.</a:t>
            </a:r>
          </a:p>
          <a:p>
            <a:pPr defTabSz="1288881">
              <a:defRPr/>
            </a:pPr>
            <a:endParaRPr lang="en-US" b="1"/>
          </a:p>
          <a:p>
            <a:pPr defTabSz="1288881">
              <a:defRPr/>
            </a:pPr>
            <a:r>
              <a:rPr lang="en-US" sz="1200" b="1"/>
              <a:t>Talking points:</a:t>
            </a:r>
            <a:endParaRPr lang="en-US"/>
          </a:p>
          <a:p>
            <a:pPr marL="0" indent="0" defTabSz="1288881">
              <a:buFont typeface="Arial" panose="020B0604020202020204" pitchFamily="34" charset="0"/>
              <a:buNone/>
              <a:defRPr/>
            </a:pPr>
            <a:r>
              <a:rPr lang="en-US" sz="1200"/>
              <a:t>Each school counselor who works with students identified for HWC support should complete a workbook. This means that if there are three counselors, there will be three </a:t>
            </a:r>
            <a:r>
              <a:rPr lang="en-US" sz="1200" b="0"/>
              <a:t>separate</a:t>
            </a:r>
            <a:r>
              <a:rPr lang="en-US" sz="1200"/>
              <a:t> counselor workbooks actively in use.  When you open the HWC School Counselor Workbook, you will see Instructions, Header, Summary, and Cycle tabs, which you see on the bottom of the screen here.</a:t>
            </a:r>
            <a:endParaRPr lang="en-US" sz="1200" b="0">
              <a:cs typeface="Calibri"/>
            </a:endParaRPr>
          </a:p>
          <a:p>
            <a:pPr marL="231775" lvl="0" indent="-122238" defTabSz="1288881">
              <a:buFont typeface="Arial" panose="020B0604020202020204" pitchFamily="34" charset="0"/>
              <a:buChar char="•"/>
              <a:defRPr/>
            </a:pPr>
            <a:r>
              <a:rPr lang="en-US" sz="1200" b="1"/>
              <a:t>Instructions</a:t>
            </a:r>
            <a:r>
              <a:rPr lang="en-US" sz="1200"/>
              <a:t> – This tab provides basic instructions about how to use the workbook. You can find more detailed instructions about how to use this workbook in appendix F of the </a:t>
            </a:r>
            <a:r>
              <a:rPr lang="en-US" sz="1200" i="1"/>
              <a:t>Guide. </a:t>
            </a:r>
            <a:endParaRPr lang="en-US" sz="1200" b="0" i="1">
              <a:cs typeface="Calibri"/>
            </a:endParaRPr>
          </a:p>
          <a:p>
            <a:pPr marL="231775" lvl="0" indent="-122238" defTabSz="1288881">
              <a:buFont typeface="Arial" panose="020B0604020202020204" pitchFamily="34" charset="0"/>
              <a:buChar char="•"/>
              <a:defRPr/>
            </a:pPr>
            <a:r>
              <a:rPr lang="en-US" sz="1200" b="1"/>
              <a:t>Header</a:t>
            </a:r>
            <a:r>
              <a:rPr lang="en-US" sz="1200"/>
              <a:t> – In this tab, school counselors will enter their name, number of cycles, and the start and end date of each cycle. The cycle perio</a:t>
            </a:r>
            <a:r>
              <a:rPr lang="en-US" sz="1200" b="0"/>
              <a:t>d should be set by the HWC school team as part of the implementation planning process.</a:t>
            </a:r>
            <a:endParaRPr lang="en-US" sz="1200" b="0" strike="sngStrike">
              <a:cs typeface="Calibri"/>
            </a:endParaRPr>
          </a:p>
          <a:p>
            <a:pPr marL="231775" lvl="0" indent="-122238" defTabSz="1288881">
              <a:buFont typeface="Arial" panose="020B0604020202020204" pitchFamily="34" charset="0"/>
              <a:buChar char="•"/>
              <a:defRPr/>
            </a:pPr>
            <a:r>
              <a:rPr lang="en-US" sz="1200" b="1"/>
              <a:t>Summary</a:t>
            </a:r>
            <a:r>
              <a:rPr lang="en-US" sz="1200"/>
              <a:t> – This tab presents summary data from the workbook, including referrals to school counselors and to external mental health providers for the current cycle and year to date.</a:t>
            </a:r>
            <a:endParaRPr lang="en-US" sz="1200" b="0">
              <a:cs typeface="Calibri"/>
            </a:endParaRPr>
          </a:p>
          <a:p>
            <a:pPr marL="231775" lvl="0" indent="-122238" defTabSz="1288881">
              <a:buFont typeface="Arial" panose="020B0604020202020204" pitchFamily="34" charset="0"/>
              <a:buChar char="•"/>
              <a:defRPr/>
            </a:pPr>
            <a:r>
              <a:rPr lang="en-US" sz="1200" b="1"/>
              <a:t>Cycle tabs </a:t>
            </a:r>
            <a:r>
              <a:rPr lang="en-US" sz="1200"/>
              <a:t>– These tabs are where school counselors enter individual HWC referral data for each cy</a:t>
            </a:r>
            <a:r>
              <a:rPr lang="en-US" sz="1200" b="0"/>
              <a:t>cle. The workbook provides space to enter data for 11 cycles. </a:t>
            </a:r>
          </a:p>
        </p:txBody>
      </p:sp>
      <p:sp>
        <p:nvSpPr>
          <p:cNvPr id="4" name="Slide Number Placeholder 3"/>
          <p:cNvSpPr>
            <a:spLocks noGrp="1"/>
          </p:cNvSpPr>
          <p:nvPr>
            <p:ph type="sldNum" sz="quarter" idx="5"/>
          </p:nvPr>
        </p:nvSpPr>
        <p:spPr/>
        <p:txBody>
          <a:bodyPr/>
          <a:lstStyle/>
          <a:p>
            <a:fld id="{7D850766-7D18-4A0C-9AA2-7A4D57E7DB14}" type="slidenum">
              <a:rPr lang="en-US" smtClean="0"/>
              <a:t>30</a:t>
            </a:fld>
            <a:endParaRPr lang="en-US"/>
          </a:p>
        </p:txBody>
      </p:sp>
    </p:spTree>
    <p:extLst>
      <p:ext uri="{BB962C8B-B14F-4D97-AF65-F5344CB8AC3E}">
        <p14:creationId xmlns:p14="http://schemas.microsoft.com/office/powerpoint/2010/main" val="674991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9975" y="190500"/>
            <a:ext cx="4624388" cy="2601913"/>
          </a:xfrm>
        </p:spPr>
      </p:sp>
      <p:sp>
        <p:nvSpPr>
          <p:cNvPr id="3" name="Notes Placeholder 2"/>
          <p:cNvSpPr>
            <a:spLocks noGrp="1"/>
          </p:cNvSpPr>
          <p:nvPr>
            <p:ph type="body" idx="1"/>
          </p:nvPr>
        </p:nvSpPr>
        <p:spPr>
          <a:xfrm>
            <a:off x="381000" y="2792413"/>
            <a:ext cx="6096000" cy="6161087"/>
          </a:xfrm>
        </p:spPr>
        <p:txBody>
          <a:bodyPr/>
          <a:lstStyle/>
          <a:p>
            <a:pPr defTabSz="1288881">
              <a:defRPr/>
            </a:pPr>
            <a:r>
              <a:rPr lang="en-US" sz="1000" b="1">
                <a:cs typeface="Calibri"/>
              </a:rPr>
              <a:t>Facilitator notes:</a:t>
            </a:r>
            <a:endParaRPr lang="en-US" sz="1000" b="1"/>
          </a:p>
          <a:p>
            <a:pPr marL="0" marR="0" lvl="0" indent="0" algn="l" defTabSz="1288881" rtl="0" eaLnBrk="1" fontAlgn="auto" latinLnBrk="0" hangingPunct="1">
              <a:lnSpc>
                <a:spcPct val="100000"/>
              </a:lnSpc>
              <a:spcBef>
                <a:spcPts val="0"/>
              </a:spcBef>
              <a:spcAft>
                <a:spcPts val="0"/>
              </a:spcAft>
              <a:buClrTx/>
              <a:buSzTx/>
              <a:buFontTx/>
              <a:buNone/>
              <a:tabLst/>
              <a:defRPr/>
            </a:pPr>
            <a:r>
              <a:rPr lang="en-US" sz="1000" b="0" i="1">
                <a:cs typeface="Calibri"/>
              </a:rPr>
              <a:t>Slide is animated.  </a:t>
            </a:r>
            <a:r>
              <a:rPr lang="en-US" sz="1000" b="0"/>
              <a:t>Click once to reveal the first bullet point with the different kinds of tabs in the HWC Data Lead Workbook and then read through the talking points below. Click twice to reveal the responsibilities of the HWC data lead and then read through the bullet points.</a:t>
            </a:r>
          </a:p>
          <a:p>
            <a:pPr marL="0" marR="0" lvl="0" indent="0" algn="l" defTabSz="1288881" rtl="0" eaLnBrk="1" fontAlgn="auto" latinLnBrk="0" hangingPunct="1">
              <a:lnSpc>
                <a:spcPct val="100000"/>
              </a:lnSpc>
              <a:spcBef>
                <a:spcPts val="0"/>
              </a:spcBef>
              <a:spcAft>
                <a:spcPts val="0"/>
              </a:spcAft>
              <a:buClrTx/>
              <a:buSzTx/>
              <a:buFontTx/>
              <a:buNone/>
              <a:tabLst/>
              <a:defRPr/>
            </a:pPr>
            <a:endParaRPr lang="en-US" sz="1000" b="0"/>
          </a:p>
          <a:p>
            <a:pPr>
              <a:spcBef>
                <a:spcPts val="211"/>
              </a:spcBef>
              <a:spcAft>
                <a:spcPts val="211"/>
              </a:spcAft>
              <a:defRPr/>
            </a:pPr>
            <a:r>
              <a:rPr lang="en-US" sz="1000" b="1"/>
              <a:t>Talking points:</a:t>
            </a:r>
            <a:r>
              <a:rPr lang="en-US" sz="1000"/>
              <a:t> </a:t>
            </a:r>
          </a:p>
          <a:p>
            <a:pPr marL="0" marR="0" lvl="0" indent="0" algn="l" defTabSz="1219261" rtl="0" eaLnBrk="1" fontAlgn="auto" latinLnBrk="0" hangingPunct="1">
              <a:lnSpc>
                <a:spcPct val="100000"/>
              </a:lnSpc>
              <a:spcBef>
                <a:spcPts val="211"/>
              </a:spcBef>
              <a:spcAft>
                <a:spcPts val="211"/>
              </a:spcAft>
              <a:buClrTx/>
              <a:buSzTx/>
              <a:buFontTx/>
              <a:buNone/>
              <a:tabLst/>
              <a:defRPr/>
            </a:pPr>
            <a:r>
              <a:rPr lang="en-US" sz="1000"/>
              <a:t>The HWC data lead uses the HWC Data Lead Workbook to document and monitor overall program implementation and student outcome data. The workbook contains 8 sections, organized across a series of spreadsheets with clearly labeled tabs. In this workbook you'll enter information about the staff in your school (the two roster tabs), </a:t>
            </a:r>
            <a:r>
              <a:rPr lang="en-US" sz="1000" b="0"/>
              <a:t>track progress towards meeting the HWC training and documentation requirements, enter data </a:t>
            </a:r>
            <a:r>
              <a:rPr lang="en-US" sz="1000" b="0" i="0"/>
              <a:t>about program implementation and student outcomes,</a:t>
            </a:r>
            <a:r>
              <a:rPr lang="en-US" sz="1000" b="0"/>
              <a:t> and </a:t>
            </a:r>
            <a:r>
              <a:rPr lang="en-US" sz="1000"/>
              <a:t>view charts and graphs of your data (the two dashboard tabs). The charts and graphs will support you with meaning-making and deciding on next steps. Yo</a:t>
            </a:r>
            <a:r>
              <a:rPr lang="en-US" sz="1000" b="0">
                <a:cs typeface="Calibri"/>
              </a:rPr>
              <a:t>u can refer to appendix H in the </a:t>
            </a:r>
            <a:r>
              <a:rPr lang="en-US" sz="1000" b="0" i="1">
                <a:cs typeface="Calibri"/>
              </a:rPr>
              <a:t>Guide</a:t>
            </a:r>
            <a:r>
              <a:rPr lang="en-US" sz="1000" b="0" i="0">
                <a:cs typeface="Calibri"/>
              </a:rPr>
              <a:t> for more instructions on how to use the HWC Data Lead Workbook.</a:t>
            </a:r>
          </a:p>
          <a:p>
            <a:pPr marL="0" marR="0" lvl="0" indent="0" algn="l" defTabSz="1219261" rtl="0" eaLnBrk="1" fontAlgn="auto" latinLnBrk="0" hangingPunct="1">
              <a:lnSpc>
                <a:spcPct val="100000"/>
              </a:lnSpc>
              <a:spcBef>
                <a:spcPts val="211"/>
              </a:spcBef>
              <a:spcAft>
                <a:spcPts val="211"/>
              </a:spcAft>
              <a:buClrTx/>
              <a:buSzTx/>
              <a:buFontTx/>
              <a:buNone/>
              <a:tabLst/>
              <a:defRPr/>
            </a:pPr>
            <a:endParaRPr lang="en-US" sz="1000"/>
          </a:p>
          <a:p>
            <a:pPr>
              <a:spcBef>
                <a:spcPts val="211"/>
              </a:spcBef>
              <a:spcAft>
                <a:spcPts val="211"/>
              </a:spcAft>
              <a:defRPr/>
            </a:pPr>
            <a:r>
              <a:rPr lang="en-US" sz="1000" b="1"/>
              <a:t>FOR REFERENCE </a:t>
            </a:r>
            <a:endParaRPr lang="en-US" sz="1000" b="1">
              <a:cs typeface="Calibri" panose="020F0502020204030204"/>
            </a:endParaRPr>
          </a:p>
          <a:p>
            <a:pPr>
              <a:spcBef>
                <a:spcPts val="211"/>
              </a:spcBef>
              <a:spcAft>
                <a:spcPts val="211"/>
              </a:spcAft>
              <a:defRPr/>
            </a:pPr>
            <a:r>
              <a:rPr lang="en-US" sz="1000" b="1"/>
              <a:t>Instructions</a:t>
            </a:r>
            <a:r>
              <a:rPr lang="en-US" sz="1000"/>
              <a:t> – Provides basic instructions about how to use the workbook. Remember, you can find more detailed instructions about how to enter data and use this tool in appendix H. </a:t>
            </a:r>
          </a:p>
          <a:p>
            <a:pPr defTabSz="966612">
              <a:spcBef>
                <a:spcPts val="211"/>
              </a:spcBef>
              <a:spcAft>
                <a:spcPts val="211"/>
              </a:spcAft>
              <a:defRPr/>
            </a:pPr>
            <a:r>
              <a:rPr lang="en-US" sz="1000" b="1"/>
              <a:t>Teacher Roster </a:t>
            </a:r>
            <a:r>
              <a:rPr lang="en-US" sz="1000"/>
              <a:t>– Provides a place to create a list of teachers at your school. This list is then available for you to use when entering a student’s teachers </a:t>
            </a:r>
            <a:r>
              <a:rPr lang="en-US" sz="1000" b="0"/>
              <a:t>to inform about </a:t>
            </a:r>
            <a:r>
              <a:rPr lang="en-US" sz="1000"/>
              <a:t>an HWC notice.</a:t>
            </a:r>
            <a:endParaRPr lang="en-US" sz="1000">
              <a:cs typeface="Calibri"/>
            </a:endParaRPr>
          </a:p>
          <a:p>
            <a:pPr>
              <a:spcBef>
                <a:spcPts val="211"/>
              </a:spcBef>
              <a:spcAft>
                <a:spcPts val="211"/>
              </a:spcAft>
              <a:defRPr/>
            </a:pPr>
            <a:r>
              <a:rPr lang="en-US" sz="1000" b="1"/>
              <a:t>Other Staff Roster </a:t>
            </a:r>
            <a:r>
              <a:rPr lang="en-US" sz="1000"/>
              <a:t>– Provides a place for you to create a list of other staff members at your school. This list is then available for you to use when selecting other school </a:t>
            </a:r>
            <a:r>
              <a:rPr lang="en-US" sz="1000" b="0"/>
              <a:t>staff to notify about </a:t>
            </a:r>
            <a:r>
              <a:rPr lang="en-US" sz="1000"/>
              <a:t>an HWC notice.</a:t>
            </a:r>
            <a:endParaRPr lang="en-US" sz="1000">
              <a:cs typeface="Calibri"/>
            </a:endParaRPr>
          </a:p>
          <a:p>
            <a:pPr defTabSz="966612">
              <a:spcBef>
                <a:spcPts val="211"/>
              </a:spcBef>
              <a:spcAft>
                <a:spcPts val="211"/>
              </a:spcAft>
              <a:defRPr/>
            </a:pPr>
            <a:r>
              <a:rPr lang="en-US" sz="1000" b="1"/>
              <a:t>Training and documentation </a:t>
            </a:r>
            <a:r>
              <a:rPr lang="en-US" sz="1000"/>
              <a:t>– Documents the school team’s progress toward completion of necessary HWC training and document preparation. You will be asked to indicate whether you have completed each of the training and documentation activities at the beginning of the program and midway through the program.</a:t>
            </a:r>
            <a:endParaRPr lang="en-US" sz="1000">
              <a:cs typeface="Calibri"/>
            </a:endParaRPr>
          </a:p>
          <a:p>
            <a:pPr>
              <a:spcBef>
                <a:spcPts val="211"/>
              </a:spcBef>
              <a:spcAft>
                <a:spcPts val="211"/>
              </a:spcAft>
              <a:defRPr/>
            </a:pPr>
            <a:r>
              <a:rPr lang="en-US" sz="1000" b="1"/>
              <a:t>Enter Student Data </a:t>
            </a:r>
            <a:r>
              <a:rPr lang="en-US" sz="1000"/>
              <a:t>– Provides a place for you to monitor information related to each student identified for HWC support. You will record the student’s ID, the student’s grade, the student’s teachers (and any other staff who should be notified about the HWC referral), and teacher/staff notification dates. </a:t>
            </a:r>
            <a:endParaRPr lang="en-US" sz="1000">
              <a:cs typeface="Calibri"/>
            </a:endParaRPr>
          </a:p>
          <a:p>
            <a:pPr>
              <a:spcBef>
                <a:spcPts val="211"/>
              </a:spcBef>
              <a:spcAft>
                <a:spcPts val="211"/>
              </a:spcAft>
              <a:defRPr/>
            </a:pPr>
            <a:r>
              <a:rPr lang="en-US" sz="1000" b="1"/>
              <a:t>Enter Cycle Data </a:t>
            </a:r>
            <a:r>
              <a:rPr lang="en-US" sz="1000"/>
              <a:t>– Provides a place for you to document information on attendance, achievement, and behavior incidents for students identified for HWC support.  Data leads in West Virginia will need to pull data from </a:t>
            </a:r>
            <a:r>
              <a:rPr lang="en-US" sz="1000" err="1"/>
              <a:t>ZoomWV</a:t>
            </a:r>
            <a:r>
              <a:rPr lang="en-US" sz="1000"/>
              <a:t>-e to populate cells in this tab.  This tab also houses information on counseling and mental health referrals for these students.  You will need information found in the School Counselor Workbook to fill in these cells. </a:t>
            </a:r>
            <a:endParaRPr lang="en-US" sz="1000">
              <a:cs typeface="Calibri"/>
            </a:endParaRPr>
          </a:p>
          <a:p>
            <a:pPr>
              <a:spcBef>
                <a:spcPts val="211"/>
              </a:spcBef>
              <a:spcAft>
                <a:spcPts val="211"/>
              </a:spcAft>
              <a:defRPr/>
            </a:pPr>
            <a:r>
              <a:rPr lang="en-US" sz="1000" b="1"/>
              <a:t>Implementation Data Dashboard </a:t>
            </a:r>
            <a:r>
              <a:rPr lang="en-US" sz="1000"/>
              <a:t>– Presents summary tables and graphs of HWC referral information, including the number of HWC referrals and the percentage of HWC referrals for which all teachers and all other school staff have been notified. </a:t>
            </a:r>
            <a:endParaRPr lang="en-US" sz="1000">
              <a:cs typeface="Calibri"/>
            </a:endParaRPr>
          </a:p>
          <a:p>
            <a:pPr>
              <a:spcBef>
                <a:spcPts val="211"/>
              </a:spcBef>
              <a:spcAft>
                <a:spcPts val="211"/>
              </a:spcAft>
              <a:defRPr/>
            </a:pPr>
            <a:r>
              <a:rPr lang="en-US" sz="1000" b="1"/>
              <a:t>Student Outcome Data Dashboard </a:t>
            </a:r>
            <a:r>
              <a:rPr lang="en-US" sz="1000"/>
              <a:t>– Presents summary tables and graphs for data including behavior incidents, attendance, and achievement. </a:t>
            </a:r>
            <a:endParaRPr lang="en-US" sz="1000">
              <a:cs typeface="Calibri"/>
            </a:endParaRPr>
          </a:p>
          <a:p>
            <a:pPr>
              <a:spcBef>
                <a:spcPts val="211"/>
              </a:spcBef>
              <a:spcAft>
                <a:spcPts val="211"/>
              </a:spcAft>
              <a:defRPr/>
            </a:pPr>
            <a:r>
              <a:rPr lang="en-US" sz="1000"/>
              <a:t>No data entry is required on the two dashboard tabs. School teams will use the information contained on the two dashboard tabs during their data review meetings. </a:t>
            </a:r>
            <a:endParaRPr lang="en-US" sz="1000">
              <a:cs typeface="Calibri"/>
            </a:endParaRPr>
          </a:p>
        </p:txBody>
      </p:sp>
      <p:sp>
        <p:nvSpPr>
          <p:cNvPr id="4" name="Slide Number Placeholder 3"/>
          <p:cNvSpPr>
            <a:spLocks noGrp="1"/>
          </p:cNvSpPr>
          <p:nvPr>
            <p:ph type="sldNum" sz="quarter" idx="5"/>
          </p:nvPr>
        </p:nvSpPr>
        <p:spPr/>
        <p:txBody>
          <a:bodyPr/>
          <a:lstStyle/>
          <a:p>
            <a:fld id="{7D850766-7D18-4A0C-9AA2-7A4D57E7DB14}" type="slidenum">
              <a:rPr lang="en-US" smtClean="0"/>
              <a:t>31</a:t>
            </a:fld>
            <a:endParaRPr lang="en-US"/>
          </a:p>
        </p:txBody>
      </p:sp>
    </p:spTree>
    <p:extLst>
      <p:ext uri="{BB962C8B-B14F-4D97-AF65-F5344CB8AC3E}">
        <p14:creationId xmlns:p14="http://schemas.microsoft.com/office/powerpoint/2010/main" val="3870817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b="1"/>
              <a:t>Facilitator notes:</a:t>
            </a:r>
          </a:p>
          <a:p>
            <a:pPr marL="0" marR="0" lvl="0" indent="0" algn="l" defTabSz="1219261" rtl="0" eaLnBrk="1" fontAlgn="auto" latinLnBrk="0" hangingPunct="1">
              <a:lnSpc>
                <a:spcPct val="100000"/>
              </a:lnSpc>
              <a:spcBef>
                <a:spcPts val="0"/>
              </a:spcBef>
              <a:spcAft>
                <a:spcPts val="0"/>
              </a:spcAft>
              <a:buClrTx/>
              <a:buSzTx/>
              <a:buFontTx/>
              <a:buNone/>
              <a:tabLst/>
              <a:defRPr/>
            </a:pPr>
            <a:r>
              <a:rPr lang="en-US" b="0"/>
              <a:t>Read talking points and then read through the bullet points under the questions on the slide.</a:t>
            </a:r>
          </a:p>
          <a:p>
            <a:endParaRPr lang="en-US" b="0" i="0"/>
          </a:p>
          <a:p>
            <a:r>
              <a:rPr lang="en-US" b="1" i="0"/>
              <a:t>Talking points:</a:t>
            </a:r>
          </a:p>
          <a:p>
            <a:r>
              <a:rPr lang="en-US" b="0" i="0"/>
              <a:t>The </a:t>
            </a:r>
            <a:r>
              <a:rPr lang="en-US" b="0" i="1"/>
              <a:t>Guide</a:t>
            </a:r>
            <a:r>
              <a:rPr lang="en-US" b="0" i="0"/>
              <a:t> supports educators with implementing HWC and using the two HWC Excel Workbooks to document and monitor HWC-related data to promote the use of effective supports and positive student outcomes. </a:t>
            </a:r>
            <a:endParaRPr lang="en-US">
              <a:cs typeface="Calibri"/>
            </a:endParaRPr>
          </a:p>
          <a:p>
            <a:pPr marL="0" marR="0" lvl="0" indent="0" algn="l" defTabSz="1219261"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4">
            <a:extLst>
              <a:ext uri="{FF2B5EF4-FFF2-40B4-BE49-F238E27FC236}">
                <a16:creationId xmlns:a16="http://schemas.microsoft.com/office/drawing/2014/main" id="{9C4D0C96-E9E6-41BC-AB51-B23FED3CABEE}"/>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32</a:t>
            </a:fld>
            <a:endParaRPr lang="en-US"/>
          </a:p>
        </p:txBody>
      </p:sp>
    </p:spTree>
    <p:extLst>
      <p:ext uri="{BB962C8B-B14F-4D97-AF65-F5344CB8AC3E}">
        <p14:creationId xmlns:p14="http://schemas.microsoft.com/office/powerpoint/2010/main" val="2196697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881">
              <a:spcBef>
                <a:spcPts val="211"/>
              </a:spcBef>
              <a:spcAft>
                <a:spcPts val="211"/>
              </a:spcAft>
              <a:defRPr/>
            </a:pPr>
            <a:r>
              <a:rPr lang="en-US" sz="1200" b="1"/>
              <a:t>Facilitator notes:</a:t>
            </a:r>
          </a:p>
          <a:p>
            <a:pPr defTabSz="1288881">
              <a:spcBef>
                <a:spcPts val="211"/>
              </a:spcBef>
              <a:spcAft>
                <a:spcPts val="211"/>
              </a:spcAft>
              <a:defRPr/>
            </a:pPr>
            <a:r>
              <a:rPr lang="en-US" sz="1200" b="0"/>
              <a:t>Read talking points.</a:t>
            </a:r>
          </a:p>
          <a:p>
            <a:pPr defTabSz="1288881">
              <a:spcBef>
                <a:spcPts val="211"/>
              </a:spcBef>
              <a:spcAft>
                <a:spcPts val="211"/>
              </a:spcAft>
              <a:defRPr/>
            </a:pPr>
            <a:endParaRPr lang="en-US" sz="1200" b="1"/>
          </a:p>
          <a:p>
            <a:pPr defTabSz="1288881">
              <a:spcBef>
                <a:spcPts val="211"/>
              </a:spcBef>
              <a:spcAft>
                <a:spcPts val="211"/>
              </a:spcAft>
              <a:defRPr/>
            </a:pPr>
            <a:r>
              <a:rPr lang="en-US" sz="1200" b="1"/>
              <a:t>Talking points:</a:t>
            </a:r>
            <a:r>
              <a:rPr lang="en-US" sz="1200"/>
              <a:t> </a:t>
            </a:r>
          </a:p>
          <a:p>
            <a:pPr defTabSz="1288881">
              <a:spcBef>
                <a:spcPts val="211"/>
              </a:spcBef>
              <a:spcAft>
                <a:spcPts val="211"/>
              </a:spcAft>
              <a:defRPr/>
            </a:pPr>
            <a:r>
              <a:rPr lang="en-US" sz="1200"/>
              <a:t>The </a:t>
            </a:r>
            <a:r>
              <a:rPr lang="en-US" sz="1200" i="1"/>
              <a:t>Guide</a:t>
            </a:r>
            <a:r>
              <a:rPr lang="en-US" sz="1200"/>
              <a:t> describes a </a:t>
            </a:r>
            <a:r>
              <a:rPr lang="en-US" sz="1200" b="0"/>
              <a:t>five</a:t>
            </a:r>
            <a:r>
              <a:rPr lang="en-US" sz="1200"/>
              <a:t>-step continuous improvement approach to program implementation, such that the data-monitoring and review process leads to reflections on program implementation and adaptations in regular cycles throughout the school year. This may look familiar to you based on the information we just discussed about forming school teams and monitoring program data.</a:t>
            </a:r>
          </a:p>
          <a:p>
            <a:pPr>
              <a:spcBef>
                <a:spcPts val="211"/>
              </a:spcBef>
              <a:spcAft>
                <a:spcPts val="211"/>
              </a:spcAft>
            </a:pPr>
            <a:endParaRPr lang="en-US" sz="1200" b="1"/>
          </a:p>
          <a:p>
            <a:pPr>
              <a:spcBef>
                <a:spcPts val="211"/>
              </a:spcBef>
              <a:spcAft>
                <a:spcPts val="211"/>
              </a:spcAft>
            </a:pPr>
            <a:r>
              <a:rPr lang="en-US" sz="1200"/>
              <a:t>The first two steps provide the basics for how schools will get started with the improvement process. They include information on how to prepare for program implementation through trainings and document preparation, how to create the HWC school team, and how to develop a schedule for regular data review meetings. The remaining steps describe how to use the Excel workbooks and detail how the HWC school team will use the data entered into the two workbooks to reflect on HWC implementation and make a plan for next steps. </a:t>
            </a:r>
          </a:p>
        </p:txBody>
      </p:sp>
      <p:sp>
        <p:nvSpPr>
          <p:cNvPr id="4" name="Slide Number Placeholder 3"/>
          <p:cNvSpPr>
            <a:spLocks noGrp="1"/>
          </p:cNvSpPr>
          <p:nvPr>
            <p:ph type="sldNum" sz="quarter" idx="5"/>
          </p:nvPr>
        </p:nvSpPr>
        <p:spPr/>
        <p:txBody>
          <a:bodyPr/>
          <a:lstStyle/>
          <a:p>
            <a:fld id="{7D850766-7D18-4A0C-9AA2-7A4D57E7DB14}" type="slidenum">
              <a:rPr lang="en-US" smtClean="0"/>
              <a:t>33</a:t>
            </a:fld>
            <a:endParaRPr lang="en-US"/>
          </a:p>
        </p:txBody>
      </p:sp>
    </p:spTree>
    <p:extLst>
      <p:ext uri="{BB962C8B-B14F-4D97-AF65-F5344CB8AC3E}">
        <p14:creationId xmlns:p14="http://schemas.microsoft.com/office/powerpoint/2010/main" val="886348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11"/>
              </a:spcBef>
              <a:spcAft>
                <a:spcPts val="211"/>
              </a:spcAft>
            </a:pPr>
            <a:r>
              <a:rPr lang="en-US" sz="1200" b="1"/>
              <a:t>Facilitator notes:</a:t>
            </a:r>
          </a:p>
          <a:p>
            <a:pPr>
              <a:spcBef>
                <a:spcPts val="211"/>
              </a:spcBef>
              <a:spcAft>
                <a:spcPts val="211"/>
              </a:spcAft>
            </a:pPr>
            <a:r>
              <a:rPr lang="en-US" sz="1200" b="0"/>
              <a:t>Read talking points.</a:t>
            </a:r>
          </a:p>
          <a:p>
            <a:pPr>
              <a:spcBef>
                <a:spcPts val="211"/>
              </a:spcBef>
              <a:spcAft>
                <a:spcPts val="211"/>
              </a:spcAft>
            </a:pPr>
            <a:endParaRPr lang="en-US" sz="1200" b="1"/>
          </a:p>
          <a:p>
            <a:pPr>
              <a:spcBef>
                <a:spcPts val="211"/>
              </a:spcBef>
              <a:spcAft>
                <a:spcPts val="211"/>
              </a:spcAft>
            </a:pPr>
            <a:r>
              <a:rPr lang="en-US" sz="1200" b="1"/>
              <a:t>Talking points:</a:t>
            </a:r>
            <a:r>
              <a:rPr lang="en-US" b="1"/>
              <a:t> </a:t>
            </a:r>
            <a:endParaRPr lang="en-US" sz="1200" b="1"/>
          </a:p>
          <a:p>
            <a:pPr>
              <a:spcAft>
                <a:spcPts val="317"/>
              </a:spcAft>
            </a:pPr>
            <a:r>
              <a:rPr lang="en-US" sz="1200"/>
              <a:t>The </a:t>
            </a:r>
            <a:r>
              <a:rPr lang="en-US" sz="1200" i="1"/>
              <a:t>Guide</a:t>
            </a:r>
            <a:r>
              <a:rPr lang="en-US" sz="1200"/>
              <a:t> includes a number of </a:t>
            </a:r>
            <a:r>
              <a:rPr lang="en-US" sz="1200" b="0"/>
              <a:t>appendixes, two of which we have referred to in our discussion of the HWC School Counselor and Data Lead Workbooks. These appendixes are </a:t>
            </a:r>
            <a:r>
              <a:rPr lang="en-US" sz="1200"/>
              <a:t>a set of reference documents, including instructions and examples, that will be helpful for you all as you engage in this work.</a:t>
            </a:r>
          </a:p>
          <a:p>
            <a:endParaRPr lang="en-US" sz="1200"/>
          </a:p>
          <a:p>
            <a:r>
              <a:rPr lang="en-US" sz="1200"/>
              <a:t>The appen</a:t>
            </a:r>
            <a:r>
              <a:rPr lang="en-US" sz="1200" b="0"/>
              <a:t>dixe</a:t>
            </a:r>
            <a:r>
              <a:rPr lang="en-US" sz="1200"/>
              <a:t>s will be particularly valuable as you engage in the nuts-and-bolts work of inputting data into the Excel Workbooks and discussing HWC data to plan for program improvement. We recommend that you return to them often as questions arise. </a:t>
            </a:r>
          </a:p>
          <a:p>
            <a:pPr>
              <a:spcAft>
                <a:spcPts val="317"/>
              </a:spcAft>
            </a:pPr>
            <a:endParaRPr lang="en-US" sz="1200" b="1"/>
          </a:p>
        </p:txBody>
      </p:sp>
      <p:sp>
        <p:nvSpPr>
          <p:cNvPr id="4" name="Slide Number Placeholder 3"/>
          <p:cNvSpPr>
            <a:spLocks noGrp="1"/>
          </p:cNvSpPr>
          <p:nvPr>
            <p:ph type="sldNum" sz="quarter" idx="5"/>
          </p:nvPr>
        </p:nvSpPr>
        <p:spPr/>
        <p:txBody>
          <a:bodyPr/>
          <a:lstStyle/>
          <a:p>
            <a:fld id="{7D850766-7D18-4A0C-9AA2-7A4D57E7DB14}" type="slidenum">
              <a:rPr lang="en-US" smtClean="0"/>
              <a:t>34</a:t>
            </a:fld>
            <a:endParaRPr lang="en-US"/>
          </a:p>
        </p:txBody>
      </p:sp>
    </p:spTree>
    <p:extLst>
      <p:ext uri="{BB962C8B-B14F-4D97-AF65-F5344CB8AC3E}">
        <p14:creationId xmlns:p14="http://schemas.microsoft.com/office/powerpoint/2010/main" val="2128100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399"/>
            <a:ext cx="6096000" cy="4341813"/>
          </a:xfrm>
        </p:spPr>
        <p:txBody>
          <a:bodyPr/>
          <a:lstStyle/>
          <a:p>
            <a:pPr>
              <a:spcBef>
                <a:spcPts val="211"/>
              </a:spcBef>
              <a:spcAft>
                <a:spcPts val="211"/>
              </a:spcAft>
            </a:pPr>
            <a:r>
              <a:rPr lang="en-US" sz="1200" b="1"/>
              <a:t>Facilitator notes:</a:t>
            </a:r>
          </a:p>
          <a:p>
            <a:pPr>
              <a:spcBef>
                <a:spcPts val="211"/>
              </a:spcBef>
              <a:spcAft>
                <a:spcPts val="211"/>
              </a:spcAft>
            </a:pPr>
            <a:r>
              <a:rPr lang="en-US" sz="1200" b="0"/>
              <a:t>Read talking points.</a:t>
            </a:r>
          </a:p>
          <a:p>
            <a:pPr>
              <a:spcBef>
                <a:spcPts val="211"/>
              </a:spcBef>
              <a:spcAft>
                <a:spcPts val="211"/>
              </a:spcAft>
            </a:pPr>
            <a:endParaRPr lang="en-US" sz="1200" b="1"/>
          </a:p>
          <a:p>
            <a:pPr>
              <a:spcBef>
                <a:spcPts val="211"/>
              </a:spcBef>
              <a:spcAft>
                <a:spcPts val="211"/>
              </a:spcAft>
            </a:pPr>
            <a:r>
              <a:rPr lang="en-US" sz="1200" b="1"/>
              <a:t>Talking points:</a:t>
            </a:r>
            <a:r>
              <a:rPr lang="en-US" b="1"/>
              <a:t> </a:t>
            </a:r>
            <a:endParaRPr lang="en-US"/>
          </a:p>
          <a:p>
            <a:pPr>
              <a:spcBef>
                <a:spcPts val="211"/>
              </a:spcBef>
              <a:spcAft>
                <a:spcPts val="211"/>
              </a:spcAft>
            </a:pPr>
            <a:r>
              <a:rPr lang="en-US"/>
              <a:t>We're calling special attention to two </a:t>
            </a:r>
            <a:r>
              <a:rPr lang="en-US" sz="1200"/>
              <a:t>other </a:t>
            </a:r>
            <a:r>
              <a:rPr lang="en-US" sz="1200" b="0"/>
              <a:t>appendixes </a:t>
            </a:r>
            <a:r>
              <a:rPr lang="en-US" b="0"/>
              <a:t>in the </a:t>
            </a:r>
            <a:r>
              <a:rPr lang="en-US" b="0" i="1"/>
              <a:t>Guide. </a:t>
            </a:r>
            <a:r>
              <a:rPr lang="en-US" b="0"/>
              <a:t>These appendixes are</a:t>
            </a:r>
            <a:r>
              <a:rPr lang="en-US" sz="1200" b="0"/>
              <a:t> discussion </a:t>
            </a:r>
            <a:r>
              <a:rPr lang="en-US" sz="1200"/>
              <a:t>guides to assist school teams in the continuous improvement process – a Discussion Guide for Teachers and a Data Review Meeting Discussion Guide.</a:t>
            </a:r>
            <a:r>
              <a:rPr lang="en-US"/>
              <a:t> </a:t>
            </a:r>
            <a:endParaRPr lang="en-US" sz="1200">
              <a:cs typeface="Calibri"/>
            </a:endParaRPr>
          </a:p>
          <a:p>
            <a:pPr>
              <a:spcBef>
                <a:spcPts val="211"/>
              </a:spcBef>
              <a:spcAft>
                <a:spcPts val="211"/>
              </a:spcAft>
            </a:pPr>
            <a:endParaRPr lang="en-US" sz="1200"/>
          </a:p>
          <a:p>
            <a:pPr marL="171450" indent="-171450">
              <a:spcBef>
                <a:spcPts val="211"/>
              </a:spcBef>
              <a:spcAft>
                <a:spcPts val="211"/>
              </a:spcAft>
              <a:buFont typeface="Arial" panose="020B0604020202020204" pitchFamily="34" charset="0"/>
              <a:buChar char="•"/>
            </a:pPr>
            <a:r>
              <a:rPr lang="en-US" sz="1200" b="1"/>
              <a:t>Discussion Guide for Teachers: </a:t>
            </a:r>
            <a:r>
              <a:rPr lang="en-US" sz="1200"/>
              <a:t>It is important to collect data from teachers because they are on the front line of HWC implementation. They will receive notifications, observe students, implement trauma-informed strategies to support students experiencing trauma, and refer students to counseling as needed.</a:t>
            </a:r>
            <a:r>
              <a:rPr lang="en-US"/>
              <a:t> </a:t>
            </a:r>
          </a:p>
          <a:p>
            <a:pPr marL="0" indent="0">
              <a:spcBef>
                <a:spcPts val="211"/>
              </a:spcBef>
              <a:spcAft>
                <a:spcPts val="211"/>
              </a:spcAft>
              <a:buFont typeface="Arial" panose="020B0604020202020204" pitchFamily="34" charset="0"/>
              <a:buNone/>
            </a:pPr>
            <a:endParaRPr lang="en-US" sz="1200">
              <a:cs typeface="Calibri"/>
            </a:endParaRPr>
          </a:p>
          <a:p>
            <a:pPr marL="171450" indent="-171450">
              <a:spcBef>
                <a:spcPts val="211"/>
              </a:spcBef>
              <a:spcAft>
                <a:spcPts val="211"/>
              </a:spcAft>
              <a:buFont typeface="Arial" panose="020B0604020202020204" pitchFamily="34" charset="0"/>
              <a:buChar char="•"/>
            </a:pPr>
            <a:r>
              <a:rPr lang="en-US" sz="1200" b="1"/>
              <a:t>Data Review Meeting Discussion Guide: </a:t>
            </a:r>
            <a:r>
              <a:rPr lang="en-US" sz="1200"/>
              <a:t>HWC school teams meet regularly (often monthly) to participate in data review meetings. The data review meeting should follow a structure that includes time for review, reflection, and planning. As discussed earlier, HWC school teams should make sure staff members are assigned to the following roles: facilitator, notetaker, and data lead. The questions contained in this protocol are intended to generate productive discussions about what pieces of the program and implementation strategies worked well and what areas require improvement. After answering these questions, teams will be ready to plan for the next month. Ideally, participants will leave with well-identified action steps at the end of their meeting.</a:t>
            </a:r>
            <a:r>
              <a:rPr lang="en-US"/>
              <a:t> </a:t>
            </a:r>
            <a:endParaRPr lang="en-US" sz="1200">
              <a:cs typeface="Calibri"/>
            </a:endParaRPr>
          </a:p>
        </p:txBody>
      </p:sp>
      <p:sp>
        <p:nvSpPr>
          <p:cNvPr id="4" name="Slide Number Placeholder 3"/>
          <p:cNvSpPr>
            <a:spLocks noGrp="1"/>
          </p:cNvSpPr>
          <p:nvPr>
            <p:ph type="sldNum" sz="quarter" idx="5"/>
          </p:nvPr>
        </p:nvSpPr>
        <p:spPr/>
        <p:txBody>
          <a:bodyPr/>
          <a:lstStyle/>
          <a:p>
            <a:fld id="{7D850766-7D18-4A0C-9AA2-7A4D57E7DB14}" type="slidenum">
              <a:rPr lang="en-US" smtClean="0"/>
              <a:t>35</a:t>
            </a:fld>
            <a:endParaRPr lang="en-US"/>
          </a:p>
        </p:txBody>
      </p:sp>
    </p:spTree>
    <p:extLst>
      <p:ext uri="{BB962C8B-B14F-4D97-AF65-F5344CB8AC3E}">
        <p14:creationId xmlns:p14="http://schemas.microsoft.com/office/powerpoint/2010/main" val="597945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sz="1200" b="1"/>
              <a:t>Facilitator notes:</a:t>
            </a:r>
          </a:p>
          <a:p>
            <a:r>
              <a:rPr lang="en-US"/>
              <a:t>Read talking points.</a:t>
            </a:r>
          </a:p>
          <a:p>
            <a:endParaRPr lang="en-US"/>
          </a:p>
          <a:p>
            <a:r>
              <a:rPr lang="en-US" b="1"/>
              <a:t>Talking points:</a:t>
            </a:r>
          </a:p>
          <a:p>
            <a:pPr marL="0" marR="0" lvl="0" indent="0" algn="l" defTabSz="1219261" rtl="0" eaLnBrk="1" fontAlgn="auto" latinLnBrk="0" hangingPunct="1">
              <a:lnSpc>
                <a:spcPct val="100000"/>
              </a:lnSpc>
              <a:spcBef>
                <a:spcPts val="0"/>
              </a:spcBef>
              <a:spcAft>
                <a:spcPts val="0"/>
              </a:spcAft>
              <a:buClrTx/>
              <a:buSzTx/>
              <a:buFontTx/>
              <a:buNone/>
              <a:tabLst/>
              <a:defRPr/>
            </a:pPr>
            <a:r>
              <a:rPr lang="en-US" b="0"/>
              <a:t>We have reviewed the Handle With Care program, the process of collecting and monitoring data, the responsibilities of the HWC school team, and the materials to support HWC implementation and monitoring. An integral part of implementing HWC and using the available materials is the data review meeting, where the HWC school team convenes to discuss data from the previous cycle. Let’s take a look at what each HWC school team member is responsible for to make sure that these meetings are efficient and effective.</a:t>
            </a:r>
            <a:r>
              <a:rPr lang="en-US" b="1"/>
              <a:t> </a:t>
            </a:r>
            <a:r>
              <a:rPr lang="en-US"/>
              <a:t>In this section, we will answer the following questions: </a:t>
            </a:r>
          </a:p>
          <a:p>
            <a:pPr marL="171450" indent="-171450">
              <a:buFont typeface="Arial" panose="020B0604020202020204" pitchFamily="34" charset="0"/>
              <a:buChar char="•"/>
            </a:pPr>
            <a:r>
              <a:rPr lang="en-US"/>
              <a:t>How do HWC school team members prepare for data review meetings?</a:t>
            </a:r>
          </a:p>
          <a:p>
            <a:pPr marL="171450" indent="-171450">
              <a:buFont typeface="Arial" panose="020B0604020202020204" pitchFamily="34" charset="0"/>
              <a:buChar char="•"/>
            </a:pPr>
            <a:r>
              <a:rPr lang="en-US"/>
              <a:t>What are each HWC school team member’s responsibilities?</a:t>
            </a:r>
          </a:p>
        </p:txBody>
      </p:sp>
      <p:sp>
        <p:nvSpPr>
          <p:cNvPr id="4" name="Slide Number Placeholder 4">
            <a:extLst>
              <a:ext uri="{FF2B5EF4-FFF2-40B4-BE49-F238E27FC236}">
                <a16:creationId xmlns:a16="http://schemas.microsoft.com/office/drawing/2014/main" id="{8F28E2C5-2387-4BCB-96B0-68686F1D14D9}"/>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36</a:t>
            </a:fld>
            <a:endParaRPr lang="en-US"/>
          </a:p>
        </p:txBody>
      </p:sp>
    </p:spTree>
    <p:extLst>
      <p:ext uri="{BB962C8B-B14F-4D97-AF65-F5344CB8AC3E}">
        <p14:creationId xmlns:p14="http://schemas.microsoft.com/office/powerpoint/2010/main" val="2692635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notes:</a:t>
            </a:r>
          </a:p>
          <a:p>
            <a:r>
              <a:rPr lang="en-US" b="0"/>
              <a:t>Read bullet points on slide and then read talking points.</a:t>
            </a:r>
          </a:p>
          <a:p>
            <a:endParaRPr lang="en-US" b="0"/>
          </a:p>
          <a:p>
            <a:r>
              <a:rPr lang="en-US" b="1"/>
              <a:t>Talking points:</a:t>
            </a:r>
          </a:p>
          <a:p>
            <a:pPr marL="0" marR="0" lvl="0" indent="0" algn="l" defTabSz="1219261" rtl="0" eaLnBrk="1" fontAlgn="auto" latinLnBrk="0" hangingPunct="1">
              <a:lnSpc>
                <a:spcPct val="100000"/>
              </a:lnSpc>
              <a:spcBef>
                <a:spcPts val="0"/>
              </a:spcBef>
              <a:spcAft>
                <a:spcPts val="0"/>
              </a:spcAft>
              <a:buClrTx/>
              <a:buSzTx/>
              <a:buFontTx/>
              <a:buNone/>
              <a:tabLst/>
              <a:defRPr/>
            </a:pPr>
            <a:r>
              <a:rPr lang="en-US"/>
              <a:t>The HWC data lead may select and print graphic displays from the HWC Data Lead Workbook data dashboard tabs to share with the HWC school team and guide their discussion around using data to make program improvements.</a:t>
            </a:r>
          </a:p>
        </p:txBody>
      </p:sp>
      <p:sp>
        <p:nvSpPr>
          <p:cNvPr id="5" name="Slide Number Placeholder 4"/>
          <p:cNvSpPr>
            <a:spLocks noGrp="1"/>
          </p:cNvSpPr>
          <p:nvPr>
            <p:ph type="sldNum" sz="quarter" idx="5"/>
          </p:nvPr>
        </p:nvSpPr>
        <p:spPr/>
        <p:txBody>
          <a:bodyPr/>
          <a:lstStyle/>
          <a:p>
            <a:fld id="{497C98B9-1388-6A44-ABFA-E2E5EBEB63CC}" type="slidenum">
              <a:rPr lang="en-US" smtClean="0"/>
              <a:t>37</a:t>
            </a:fld>
            <a:endParaRPr lang="en-US"/>
          </a:p>
        </p:txBody>
      </p:sp>
    </p:spTree>
    <p:extLst>
      <p:ext uri="{BB962C8B-B14F-4D97-AF65-F5344CB8AC3E}">
        <p14:creationId xmlns:p14="http://schemas.microsoft.com/office/powerpoint/2010/main" val="33939009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notes:</a:t>
            </a:r>
          </a:p>
          <a:p>
            <a:r>
              <a:rPr lang="en-US" b="0"/>
              <a:t>Read bullet points on slide.</a:t>
            </a:r>
          </a:p>
          <a:p>
            <a:endParaRPr lang="en-US"/>
          </a:p>
        </p:txBody>
      </p:sp>
      <p:sp>
        <p:nvSpPr>
          <p:cNvPr id="5" name="Slide Number Placeholder 4"/>
          <p:cNvSpPr>
            <a:spLocks noGrp="1"/>
          </p:cNvSpPr>
          <p:nvPr>
            <p:ph type="sldNum" sz="quarter" idx="5"/>
          </p:nvPr>
        </p:nvSpPr>
        <p:spPr/>
        <p:txBody>
          <a:bodyPr/>
          <a:lstStyle/>
          <a:p>
            <a:fld id="{497C98B9-1388-6A44-ABFA-E2E5EBEB63CC}" type="slidenum">
              <a:rPr lang="en-US" smtClean="0"/>
              <a:t>38</a:t>
            </a:fld>
            <a:endParaRPr lang="en-US"/>
          </a:p>
        </p:txBody>
      </p:sp>
    </p:spTree>
    <p:extLst>
      <p:ext uri="{BB962C8B-B14F-4D97-AF65-F5344CB8AC3E}">
        <p14:creationId xmlns:p14="http://schemas.microsoft.com/office/powerpoint/2010/main" val="3714484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b="1"/>
              <a:t>Facilitator notes:</a:t>
            </a:r>
          </a:p>
          <a:p>
            <a:r>
              <a:rPr lang="en-US"/>
              <a:t>Welcome participants to the meeting.</a:t>
            </a:r>
          </a:p>
        </p:txBody>
      </p:sp>
      <p:sp>
        <p:nvSpPr>
          <p:cNvPr id="4" name="Slide Number Placeholder 4">
            <a:extLst>
              <a:ext uri="{FF2B5EF4-FFF2-40B4-BE49-F238E27FC236}">
                <a16:creationId xmlns:a16="http://schemas.microsoft.com/office/drawing/2014/main" id="{C5A05172-3930-49AB-A110-ADD65FD22BD7}"/>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3</a:t>
            </a:fld>
            <a:endParaRPr lang="en-US"/>
          </a:p>
        </p:txBody>
      </p:sp>
    </p:spTree>
    <p:extLst>
      <p:ext uri="{BB962C8B-B14F-4D97-AF65-F5344CB8AC3E}">
        <p14:creationId xmlns:p14="http://schemas.microsoft.com/office/powerpoint/2010/main" val="19369026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notes:</a:t>
            </a:r>
          </a:p>
          <a:p>
            <a:r>
              <a:rPr lang="en-US" b="0"/>
              <a:t>Read bullet points on slide.</a:t>
            </a:r>
          </a:p>
        </p:txBody>
      </p:sp>
      <p:sp>
        <p:nvSpPr>
          <p:cNvPr id="4" name="Slide Number Placeholder 4">
            <a:extLst>
              <a:ext uri="{FF2B5EF4-FFF2-40B4-BE49-F238E27FC236}">
                <a16:creationId xmlns:a16="http://schemas.microsoft.com/office/drawing/2014/main" id="{12BFA66F-C6B0-4D65-B4C8-02016154FA0B}"/>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39</a:t>
            </a:fld>
            <a:endParaRPr lang="en-US"/>
          </a:p>
        </p:txBody>
      </p:sp>
    </p:spTree>
    <p:extLst>
      <p:ext uri="{BB962C8B-B14F-4D97-AF65-F5344CB8AC3E}">
        <p14:creationId xmlns:p14="http://schemas.microsoft.com/office/powerpoint/2010/main" val="14904611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notes:</a:t>
            </a:r>
          </a:p>
          <a:p>
            <a:r>
              <a:rPr lang="en-US" b="0"/>
              <a:t>Read bullet points on slide.</a:t>
            </a:r>
          </a:p>
        </p:txBody>
      </p:sp>
      <p:sp>
        <p:nvSpPr>
          <p:cNvPr id="4" name="Slide Number Placeholder 4">
            <a:extLst>
              <a:ext uri="{FF2B5EF4-FFF2-40B4-BE49-F238E27FC236}">
                <a16:creationId xmlns:a16="http://schemas.microsoft.com/office/drawing/2014/main" id="{3F68F042-C70B-4B53-832C-5F4716DAE4FE}"/>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40</a:t>
            </a:fld>
            <a:endParaRPr lang="en-US"/>
          </a:p>
        </p:txBody>
      </p:sp>
    </p:spTree>
    <p:extLst>
      <p:ext uri="{BB962C8B-B14F-4D97-AF65-F5344CB8AC3E}">
        <p14:creationId xmlns:p14="http://schemas.microsoft.com/office/powerpoint/2010/main" val="9820088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notes:</a:t>
            </a:r>
          </a:p>
          <a:p>
            <a:r>
              <a:rPr lang="en-US" b="0"/>
              <a:t>Read talking points and then bullet points on slide.</a:t>
            </a:r>
          </a:p>
          <a:p>
            <a:endParaRPr lang="en-US" b="0"/>
          </a:p>
          <a:p>
            <a:r>
              <a:rPr lang="en-US" b="1"/>
              <a:t>Talking points:</a:t>
            </a:r>
          </a:p>
          <a:p>
            <a:r>
              <a:rPr lang="en-US" strike="noStrike"/>
              <a:t>Other HWC school team members may include notetakers or members without a specific role.</a:t>
            </a:r>
            <a:endParaRPr lang="en-US" b="1" strike="noStrike"/>
          </a:p>
        </p:txBody>
      </p:sp>
      <p:sp>
        <p:nvSpPr>
          <p:cNvPr id="4" name="Slide Number Placeholder 4">
            <a:extLst>
              <a:ext uri="{FF2B5EF4-FFF2-40B4-BE49-F238E27FC236}">
                <a16:creationId xmlns:a16="http://schemas.microsoft.com/office/drawing/2014/main" id="{51E0A73B-D104-4625-94E2-B2ACB0346F08}"/>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41</a:t>
            </a:fld>
            <a:endParaRPr lang="en-US"/>
          </a:p>
        </p:txBody>
      </p:sp>
    </p:spTree>
    <p:extLst>
      <p:ext uri="{BB962C8B-B14F-4D97-AF65-F5344CB8AC3E}">
        <p14:creationId xmlns:p14="http://schemas.microsoft.com/office/powerpoint/2010/main" val="17321474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notes:</a:t>
            </a:r>
          </a:p>
          <a:p>
            <a:r>
              <a:rPr lang="en-US" b="0"/>
              <a:t>Read bullet points on slide.</a:t>
            </a:r>
          </a:p>
          <a:p>
            <a:endParaRPr lang="en-US" b="0"/>
          </a:p>
        </p:txBody>
      </p:sp>
      <p:sp>
        <p:nvSpPr>
          <p:cNvPr id="5" name="Slide Number Placeholder 4"/>
          <p:cNvSpPr>
            <a:spLocks noGrp="1"/>
          </p:cNvSpPr>
          <p:nvPr>
            <p:ph type="sldNum" sz="quarter" idx="5"/>
          </p:nvPr>
        </p:nvSpPr>
        <p:spPr/>
        <p:txBody>
          <a:bodyPr/>
          <a:lstStyle/>
          <a:p>
            <a:fld id="{497C98B9-1388-6A44-ABFA-E2E5EBEB63CC}" type="slidenum">
              <a:rPr lang="en-US" smtClean="0"/>
              <a:t>42</a:t>
            </a:fld>
            <a:endParaRPr lang="en-US"/>
          </a:p>
        </p:txBody>
      </p:sp>
    </p:spTree>
    <p:extLst>
      <p:ext uri="{BB962C8B-B14F-4D97-AF65-F5344CB8AC3E}">
        <p14:creationId xmlns:p14="http://schemas.microsoft.com/office/powerpoint/2010/main" val="1134027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notes:</a:t>
            </a:r>
          </a:p>
          <a:p>
            <a:r>
              <a:rPr lang="en-US" b="0"/>
              <a:t>Read talking points.</a:t>
            </a:r>
          </a:p>
          <a:p>
            <a:endParaRPr lang="en-US" b="0"/>
          </a:p>
          <a:p>
            <a:r>
              <a:rPr lang="en-US" b="1"/>
              <a:t>Talking points:</a:t>
            </a:r>
          </a:p>
          <a:p>
            <a:r>
              <a:rPr lang="en-US"/>
              <a:t>So far, this presentation has provided an overview of how to monitor HWC implementation in schools. In this section, we will answer the following questions: </a:t>
            </a:r>
          </a:p>
          <a:p>
            <a:pPr marL="171450" indent="-171450">
              <a:buFont typeface="Arial" panose="020B0604020202020204" pitchFamily="34" charset="0"/>
              <a:buChar char="•"/>
            </a:pPr>
            <a:r>
              <a:rPr lang="en-US"/>
              <a:t>How can schools complete steps one and two of the five-step process? </a:t>
            </a:r>
          </a:p>
          <a:p>
            <a:pPr marL="171450" indent="-171450">
              <a:buFont typeface="Arial" panose="020B0604020202020204" pitchFamily="34" charset="0"/>
              <a:buChar char="•"/>
            </a:pPr>
            <a:r>
              <a:rPr lang="en-US"/>
              <a:t>What steps do schools need to take to begin monitoring HWC using the materials?</a:t>
            </a:r>
          </a:p>
        </p:txBody>
      </p:sp>
      <p:sp>
        <p:nvSpPr>
          <p:cNvPr id="4" name="Slide Number Placeholder 3"/>
          <p:cNvSpPr>
            <a:spLocks noGrp="1"/>
          </p:cNvSpPr>
          <p:nvPr>
            <p:ph type="sldNum" sz="quarter" idx="5"/>
          </p:nvPr>
        </p:nvSpPr>
        <p:spPr/>
        <p:txBody>
          <a:bodyPr/>
          <a:lstStyle/>
          <a:p>
            <a:fld id="{7D850766-7D18-4A0C-9AA2-7A4D57E7DB14}" type="slidenum">
              <a:rPr lang="en-US" smtClean="0"/>
              <a:t>43</a:t>
            </a:fld>
            <a:endParaRPr lang="en-US"/>
          </a:p>
        </p:txBody>
      </p:sp>
    </p:spTree>
    <p:extLst>
      <p:ext uri="{BB962C8B-B14F-4D97-AF65-F5344CB8AC3E}">
        <p14:creationId xmlns:p14="http://schemas.microsoft.com/office/powerpoint/2010/main" val="23875134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b="1"/>
              <a:t>Facilitator notes:</a:t>
            </a:r>
          </a:p>
          <a:p>
            <a:r>
              <a:rPr lang="en-US"/>
              <a:t>Read talking points.</a:t>
            </a:r>
          </a:p>
          <a:p>
            <a:endParaRPr lang="en-US"/>
          </a:p>
          <a:p>
            <a:r>
              <a:rPr lang="en-US" b="1"/>
              <a:t>Talking points:</a:t>
            </a:r>
          </a:p>
          <a:p>
            <a:pPr marL="0" marR="0" lvl="0" indent="0" algn="l" defTabSz="1219261" rtl="0" eaLnBrk="1" fontAlgn="auto" latinLnBrk="0" hangingPunct="1">
              <a:lnSpc>
                <a:spcPct val="100000"/>
              </a:lnSpc>
              <a:spcBef>
                <a:spcPts val="0"/>
              </a:spcBef>
              <a:spcAft>
                <a:spcPts val="0"/>
              </a:spcAft>
              <a:buClrTx/>
              <a:buSzTx/>
              <a:buFontTx/>
              <a:buNone/>
              <a:tabLst/>
              <a:defRPr/>
            </a:pPr>
            <a:r>
              <a:rPr lang="en-US"/>
              <a:t>The first two steps in the five-step process involve laying the foundation for the program implementation and monitoring to run smoothly and successfully. HWC school teams can use the HWC materials to inform the launch of their monitoring efforts and </a:t>
            </a:r>
            <a:r>
              <a:rPr lang="en-US" b="0"/>
              <a:t>answer any questions about the program and the continuous improvement process </a:t>
            </a:r>
            <a:r>
              <a:rPr lang="en-US"/>
              <a:t>they have. HWC school teams can begin implementing by completing steps 1 and 2 of the five-step process.</a:t>
            </a:r>
          </a:p>
          <a:p>
            <a:endParaRPr lang="en-US"/>
          </a:p>
          <a:p>
            <a:endParaRPr lang="en-US"/>
          </a:p>
        </p:txBody>
      </p:sp>
      <p:sp>
        <p:nvSpPr>
          <p:cNvPr id="4" name="Slide Number Placeholder 4">
            <a:extLst>
              <a:ext uri="{FF2B5EF4-FFF2-40B4-BE49-F238E27FC236}">
                <a16:creationId xmlns:a16="http://schemas.microsoft.com/office/drawing/2014/main" id="{32F424C4-E71F-434B-BE9E-0AF3DF304FEA}"/>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44</a:t>
            </a:fld>
            <a:endParaRPr lang="en-US"/>
          </a:p>
        </p:txBody>
      </p:sp>
    </p:spTree>
    <p:extLst>
      <p:ext uri="{BB962C8B-B14F-4D97-AF65-F5344CB8AC3E}">
        <p14:creationId xmlns:p14="http://schemas.microsoft.com/office/powerpoint/2010/main" val="13899950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b="1" dirty="0"/>
              <a:t>Facilitator notes:</a:t>
            </a:r>
          </a:p>
          <a:p>
            <a:r>
              <a:rPr lang="en-US" dirty="0"/>
              <a:t>Read bullet points on slide and then talking points.</a:t>
            </a:r>
          </a:p>
          <a:p>
            <a:endParaRPr lang="en-US" dirty="0"/>
          </a:p>
          <a:p>
            <a:r>
              <a:rPr lang="en-US" b="1" dirty="0"/>
              <a:t>Talking points:</a:t>
            </a:r>
          </a:p>
          <a:p>
            <a:r>
              <a:rPr lang="en-US" b="0" dirty="0"/>
              <a:t>These are recommended training and documentation items that schools can put in place. Some may already be in place at your school, and you may find that there are other forms of training or documentation to add to these lists. You can </a:t>
            </a:r>
            <a:r>
              <a:rPr lang="en-US" b="0" dirty="0">
                <a:solidFill>
                  <a:schemeClr val="tx1"/>
                </a:solidFill>
              </a:rPr>
              <a:t>refer to step </a:t>
            </a:r>
            <a:r>
              <a:rPr lang="en-US" b="0" dirty="0"/>
              <a:t>1 on page 5 of the </a:t>
            </a:r>
            <a:r>
              <a:rPr lang="en-US" b="0" i="1" dirty="0"/>
              <a:t>Guide</a:t>
            </a:r>
            <a:r>
              <a:rPr lang="en-US" b="0" i="0" dirty="0"/>
              <a:t> to learn more about this step.</a:t>
            </a:r>
            <a:endParaRPr lang="en-US" b="0" dirty="0"/>
          </a:p>
        </p:txBody>
      </p:sp>
      <p:sp>
        <p:nvSpPr>
          <p:cNvPr id="4" name="Slide Number Placeholder 4">
            <a:extLst>
              <a:ext uri="{FF2B5EF4-FFF2-40B4-BE49-F238E27FC236}">
                <a16:creationId xmlns:a16="http://schemas.microsoft.com/office/drawing/2014/main" id="{38E02EFC-C534-4F48-BD8A-572940E54A91}"/>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45</a:t>
            </a:fld>
            <a:endParaRPr lang="en-US"/>
          </a:p>
        </p:txBody>
      </p:sp>
    </p:spTree>
    <p:extLst>
      <p:ext uri="{BB962C8B-B14F-4D97-AF65-F5344CB8AC3E}">
        <p14:creationId xmlns:p14="http://schemas.microsoft.com/office/powerpoint/2010/main" val="33772581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lvl="0" indent="0" algn="l" defTabSz="1219261" rtl="0" eaLnBrk="1" fontAlgn="auto" latinLnBrk="0" hangingPunct="1">
              <a:lnSpc>
                <a:spcPct val="100000"/>
              </a:lnSpc>
              <a:spcAft>
                <a:spcPts val="600"/>
              </a:spcAft>
              <a:buClrTx/>
              <a:buSzTx/>
              <a:buFontTx/>
              <a:buNone/>
              <a:tabLst/>
              <a:defRPr/>
            </a:pPr>
            <a:r>
              <a:rPr lang="en-US" b="1" dirty="0"/>
              <a:t>Facilitator notes:</a:t>
            </a:r>
          </a:p>
          <a:p>
            <a:pPr>
              <a:spcAft>
                <a:spcPts val="600"/>
              </a:spcAft>
            </a:pPr>
            <a:r>
              <a:rPr lang="en-US" dirty="0"/>
              <a:t>Read bullet points on slide and then read talking points.</a:t>
            </a:r>
          </a:p>
          <a:p>
            <a:pPr>
              <a:spcAft>
                <a:spcPts val="600"/>
              </a:spcAft>
            </a:pPr>
            <a:endParaRPr lang="en-US" dirty="0"/>
          </a:p>
          <a:p>
            <a:pPr>
              <a:spcAft>
                <a:spcPts val="600"/>
              </a:spcAft>
            </a:pPr>
            <a:r>
              <a:rPr lang="en-US" b="1" dirty="0"/>
              <a:t>Talking points:</a:t>
            </a:r>
          </a:p>
          <a:p>
            <a:pPr>
              <a:spcAft>
                <a:spcPts val="600"/>
              </a:spcAft>
            </a:pPr>
            <a:r>
              <a:rPr lang="en-US" b="0" dirty="0"/>
              <a:t>The HWC school team can include school staff from a variety of positions (administrators, teachers, and other support staff). After the HWC school team roles have been assigned, HWC school team members can begin to review the materials that are relevant to their role on the team: </a:t>
            </a:r>
          </a:p>
          <a:p>
            <a:pPr marL="171450" indent="-171450">
              <a:spcAft>
                <a:spcPts val="600"/>
              </a:spcAft>
              <a:buFont typeface="Arial" panose="020B0604020202020204" pitchFamily="34" charset="0"/>
              <a:buChar char="•"/>
            </a:pPr>
            <a:r>
              <a:rPr lang="en-US" b="0" dirty="0"/>
              <a:t>All members can read the </a:t>
            </a:r>
            <a:r>
              <a:rPr lang="en-US" b="0" i="1" dirty="0"/>
              <a:t>Guide</a:t>
            </a:r>
            <a:r>
              <a:rPr lang="en-US" b="0" i="0" dirty="0"/>
              <a:t> for an overview of the HWC program and monitoring implementation and student outcome data. </a:t>
            </a:r>
          </a:p>
          <a:p>
            <a:pPr marL="171450" indent="-171450">
              <a:spcAft>
                <a:spcPts val="600"/>
              </a:spcAft>
              <a:buFont typeface="Arial" panose="020B0604020202020204" pitchFamily="34" charset="0"/>
              <a:buChar char="•"/>
            </a:pPr>
            <a:r>
              <a:rPr lang="en-US" b="0" dirty="0"/>
              <a:t>HWC data leads can review the HWC Data Lead Workbook and the relevant </a:t>
            </a:r>
            <a:r>
              <a:rPr lang="en-US" b="0" i="1" dirty="0"/>
              <a:t>Guide </a:t>
            </a:r>
            <a:r>
              <a:rPr lang="en-US" b="0" i="0" dirty="0"/>
              <a:t>appendixes. </a:t>
            </a:r>
          </a:p>
          <a:p>
            <a:pPr marL="171450" indent="-171450">
              <a:spcAft>
                <a:spcPts val="600"/>
              </a:spcAft>
              <a:buFont typeface="Arial" panose="020B0604020202020204" pitchFamily="34" charset="0"/>
              <a:buChar char="•"/>
            </a:pPr>
            <a:r>
              <a:rPr lang="en-US" b="0" i="0" dirty="0"/>
              <a:t>HWC facilitators can review the Data Review Meeting Discussion Guide (appendix I). </a:t>
            </a:r>
          </a:p>
          <a:p>
            <a:pPr marL="171450" indent="-171450">
              <a:spcAft>
                <a:spcPts val="600"/>
              </a:spcAft>
              <a:buFont typeface="Arial" panose="020B0604020202020204" pitchFamily="34" charset="0"/>
              <a:buChar char="•"/>
            </a:pPr>
            <a:r>
              <a:rPr lang="en-US" b="0" i="0" dirty="0"/>
              <a:t>HWC school team school counselors can review the HWC School Counselor Workbook.</a:t>
            </a:r>
            <a:r>
              <a:rPr lang="en-US" b="0" dirty="0"/>
              <a:t> </a:t>
            </a:r>
          </a:p>
          <a:p>
            <a:pPr marL="171450" indent="-171450">
              <a:spcAft>
                <a:spcPts val="600"/>
              </a:spcAft>
              <a:buFont typeface="Arial" panose="020B0604020202020204" pitchFamily="34" charset="0"/>
              <a:buChar char="•"/>
            </a:pPr>
            <a:r>
              <a:rPr lang="en-US" b="0" dirty="0"/>
              <a:t>Teacher liaisons can review the Discussion Guide for Teachers (appendix B).</a:t>
            </a:r>
          </a:p>
          <a:p>
            <a:pPr marL="0" indent="0">
              <a:spcAft>
                <a:spcPts val="600"/>
              </a:spcAft>
              <a:buFont typeface="Arial" panose="020B0604020202020204" pitchFamily="34" charset="0"/>
              <a:buNone/>
            </a:pPr>
            <a:r>
              <a:rPr lang="en-US" b="0" dirty="0"/>
              <a:t>On the following slide, we will review an example data review schedule. You can refer to step 2 on page 7 of the </a:t>
            </a:r>
            <a:r>
              <a:rPr lang="en-US" b="0" i="1" dirty="0"/>
              <a:t>Guide</a:t>
            </a:r>
            <a:r>
              <a:rPr lang="en-US" b="0" i="0" dirty="0"/>
              <a:t> to learn more about </a:t>
            </a:r>
            <a:r>
              <a:rPr lang="en-US" b="0" i="0"/>
              <a:t>this step.</a:t>
            </a:r>
            <a:endParaRPr lang="en-US" b="0" dirty="0"/>
          </a:p>
        </p:txBody>
      </p:sp>
      <p:sp>
        <p:nvSpPr>
          <p:cNvPr id="4" name="Slide Number Placeholder 3"/>
          <p:cNvSpPr>
            <a:spLocks noGrp="1"/>
          </p:cNvSpPr>
          <p:nvPr>
            <p:ph type="sldNum" sz="quarter" idx="5"/>
          </p:nvPr>
        </p:nvSpPr>
        <p:spPr/>
        <p:txBody>
          <a:bodyPr/>
          <a:lstStyle/>
          <a:p>
            <a:fld id="{7D850766-7D18-4A0C-9AA2-7A4D57E7DB14}" type="slidenum">
              <a:rPr lang="en-US" smtClean="0"/>
              <a:t>46</a:t>
            </a:fld>
            <a:endParaRPr lang="en-US"/>
          </a:p>
        </p:txBody>
      </p:sp>
    </p:spTree>
    <p:extLst>
      <p:ext uri="{BB962C8B-B14F-4D97-AF65-F5344CB8AC3E}">
        <p14:creationId xmlns:p14="http://schemas.microsoft.com/office/powerpoint/2010/main" val="33808476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881">
              <a:defRPr/>
            </a:pPr>
            <a:r>
              <a:rPr lang="en-US" b="1"/>
              <a:t>Facilitator notes:</a:t>
            </a:r>
          </a:p>
          <a:p>
            <a:pPr defTabSz="1288881">
              <a:defRPr/>
            </a:pPr>
            <a:r>
              <a:rPr lang="en-US" b="0"/>
              <a:t>Read talking points.</a:t>
            </a:r>
          </a:p>
          <a:p>
            <a:pPr defTabSz="1288881">
              <a:defRPr/>
            </a:pPr>
            <a:endParaRPr lang="en-US" b="1"/>
          </a:p>
          <a:p>
            <a:pPr defTabSz="1288881">
              <a:defRPr/>
            </a:pPr>
            <a:r>
              <a:rPr lang="en-US" b="1"/>
              <a:t>Talking points:</a:t>
            </a:r>
          </a:p>
          <a:p>
            <a:pPr defTabSz="1288881">
              <a:defRPr/>
            </a:pPr>
            <a:r>
              <a:rPr lang="en-US" b="0" i="0" u="none" strike="noStrike" baseline="0">
                <a:solidFill>
                  <a:srgbClr val="000000"/>
                </a:solidFill>
              </a:rPr>
              <a:t>This example schedule provides a monthly (four-week) schedule for program implementation, data collection, data entry, and data review.  HWC school teams can customize this schedule to meet their local needs and chosen cycle length. While HWC implementation (including communication about HWC notices and referrals to counselors) is ongoing, student outcome data collection, data entry, and preliminary data review ideally will occur as close to the date of the data review meeting as possible at the end of each cycle. </a:t>
            </a:r>
            <a:endParaRPr lang="en-US" b="0"/>
          </a:p>
        </p:txBody>
      </p:sp>
      <p:sp>
        <p:nvSpPr>
          <p:cNvPr id="4" name="Slide Number Placeholder 3"/>
          <p:cNvSpPr>
            <a:spLocks noGrp="1"/>
          </p:cNvSpPr>
          <p:nvPr>
            <p:ph type="sldNum" sz="quarter" idx="5"/>
          </p:nvPr>
        </p:nvSpPr>
        <p:spPr/>
        <p:txBody>
          <a:bodyPr/>
          <a:lstStyle/>
          <a:p>
            <a:fld id="{7D850766-7D18-4A0C-9AA2-7A4D57E7DB14}" type="slidenum">
              <a:rPr lang="en-US" smtClean="0"/>
              <a:t>47</a:t>
            </a:fld>
            <a:endParaRPr lang="en-US"/>
          </a:p>
        </p:txBody>
      </p:sp>
    </p:spTree>
    <p:extLst>
      <p:ext uri="{BB962C8B-B14F-4D97-AF65-F5344CB8AC3E}">
        <p14:creationId xmlns:p14="http://schemas.microsoft.com/office/powerpoint/2010/main" val="31852500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notes:</a:t>
            </a:r>
          </a:p>
          <a:p>
            <a:r>
              <a:rPr lang="en-US" b="0"/>
              <a:t>Read talking points.</a:t>
            </a:r>
          </a:p>
          <a:p>
            <a:endParaRPr lang="en-US" b="0"/>
          </a:p>
          <a:p>
            <a:r>
              <a:rPr lang="en-US" b="1"/>
              <a:t>Talking points:</a:t>
            </a:r>
          </a:p>
          <a:p>
            <a:r>
              <a:rPr lang="en-US" b="0"/>
              <a:t>We reviewed what you can do to get started on implementing and monitoring HWC in your school. In this section, we will answer the question:</a:t>
            </a:r>
          </a:p>
          <a:p>
            <a:pPr marL="171450" indent="-171450">
              <a:buFont typeface="Arial" panose="020B0604020202020204" pitchFamily="34" charset="0"/>
              <a:buChar char="•"/>
            </a:pPr>
            <a:r>
              <a:rPr lang="en-US" b="0"/>
              <a:t>What are some tips for successfully implementing and monitoring HWC?</a:t>
            </a:r>
          </a:p>
          <a:p>
            <a:pPr marL="171450" indent="-171450">
              <a:buFont typeface="Arial" panose="020B0604020202020204" pitchFamily="34" charset="0"/>
              <a:buChar char="•"/>
            </a:pPr>
            <a:endParaRPr lang="en-US" b="0"/>
          </a:p>
          <a:p>
            <a:pPr marL="0" indent="0">
              <a:buFont typeface="Arial" panose="020B0604020202020204" pitchFamily="34" charset="0"/>
              <a:buNone/>
            </a:pPr>
            <a:r>
              <a:rPr lang="en-US" b="0"/>
              <a:t>These tips are informed by the experiences of educators who have already implemented HWC and used HWC data for continuous improvement. </a:t>
            </a:r>
          </a:p>
        </p:txBody>
      </p:sp>
      <p:sp>
        <p:nvSpPr>
          <p:cNvPr id="4" name="Slide Number Placeholder 4">
            <a:extLst>
              <a:ext uri="{FF2B5EF4-FFF2-40B4-BE49-F238E27FC236}">
                <a16:creationId xmlns:a16="http://schemas.microsoft.com/office/drawing/2014/main" id="{487DCF8C-9F4E-4EA7-B1FC-3347A4F95472}"/>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48</a:t>
            </a:fld>
            <a:endParaRPr lang="en-US"/>
          </a:p>
        </p:txBody>
      </p:sp>
    </p:spTree>
    <p:extLst>
      <p:ext uri="{BB962C8B-B14F-4D97-AF65-F5344CB8AC3E}">
        <p14:creationId xmlns:p14="http://schemas.microsoft.com/office/powerpoint/2010/main" val="3173892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b="1"/>
              <a:t>Facilitator notes:</a:t>
            </a:r>
          </a:p>
          <a:p>
            <a:r>
              <a:rPr lang="en-US"/>
              <a:t>Read through bullet points.</a:t>
            </a:r>
          </a:p>
          <a:p>
            <a:endParaRPr lang="en-US"/>
          </a:p>
        </p:txBody>
      </p:sp>
      <p:sp>
        <p:nvSpPr>
          <p:cNvPr id="4" name="Slide Number Placeholder 3"/>
          <p:cNvSpPr>
            <a:spLocks noGrp="1"/>
          </p:cNvSpPr>
          <p:nvPr>
            <p:ph type="sldNum" sz="quarter" idx="5"/>
          </p:nvPr>
        </p:nvSpPr>
        <p:spPr/>
        <p:txBody>
          <a:bodyPr/>
          <a:lstStyle/>
          <a:p>
            <a:fld id="{7D850766-7D18-4A0C-9AA2-7A4D57E7DB14}" type="slidenum">
              <a:rPr lang="en-US" smtClean="0"/>
              <a:t>4</a:t>
            </a:fld>
            <a:endParaRPr lang="en-US"/>
          </a:p>
        </p:txBody>
      </p:sp>
    </p:spTree>
    <p:extLst>
      <p:ext uri="{BB962C8B-B14F-4D97-AF65-F5344CB8AC3E}">
        <p14:creationId xmlns:p14="http://schemas.microsoft.com/office/powerpoint/2010/main" val="41890892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365125"/>
            <a:ext cx="5768975" cy="3244850"/>
          </a:xfrm>
        </p:spPr>
      </p:sp>
      <p:sp>
        <p:nvSpPr>
          <p:cNvPr id="3" name="Notes Placeholder 2"/>
          <p:cNvSpPr>
            <a:spLocks noGrp="1"/>
          </p:cNvSpPr>
          <p:nvPr>
            <p:ph type="body" idx="1"/>
          </p:nvPr>
        </p:nvSpPr>
        <p:spPr>
          <a:xfrm>
            <a:off x="381000" y="3658743"/>
            <a:ext cx="6096000" cy="4912233"/>
          </a:xfrm>
        </p:spPr>
        <p:txBody>
          <a:bodyPr/>
          <a:lstStyle/>
          <a:p>
            <a:r>
              <a:rPr lang="en-US" b="1"/>
              <a:t>Facilitator notes:</a:t>
            </a:r>
          </a:p>
          <a:p>
            <a:r>
              <a:rPr lang="en-US" b="0"/>
              <a:t>Read talking points.</a:t>
            </a:r>
          </a:p>
          <a:p>
            <a:endParaRPr lang="en-US"/>
          </a:p>
          <a:p>
            <a:r>
              <a:rPr lang="en-US" b="1"/>
              <a:t>Talking points:</a:t>
            </a:r>
          </a:p>
          <a:p>
            <a:pPr algn="l" rtl="0" fontAlgn="base"/>
            <a:r>
              <a:rPr lang="en-US" b="0" i="1" u="none" strike="noStrike">
                <a:solidFill>
                  <a:srgbClr val="1F3763"/>
                </a:solidFill>
                <a:effectLst/>
              </a:rPr>
              <a:t>Create form and structure for your project.</a:t>
            </a:r>
            <a:r>
              <a:rPr lang="en-US" b="0" i="1">
                <a:effectLst/>
              </a:rPr>
              <a:t>​</a:t>
            </a:r>
          </a:p>
          <a:p>
            <a:pPr marL="109538" indent="-109538" algn="l" rtl="0" fontAlgn="base">
              <a:buFont typeface="Arial" panose="020B0604020202020204" pitchFamily="34" charset="0"/>
              <a:buChar char="•"/>
            </a:pPr>
            <a:r>
              <a:rPr lang="en-US" b="0" i="0" u="none" strike="noStrike">
                <a:solidFill>
                  <a:srgbClr val="1F3763"/>
                </a:solidFill>
                <a:effectLst/>
              </a:rPr>
              <a:t>Form the HWC project team as recommended!</a:t>
            </a:r>
            <a:endParaRPr lang="en-US" b="0" i="0">
              <a:effectLst/>
            </a:endParaRPr>
          </a:p>
          <a:p>
            <a:pPr marL="109538" indent="-109538" algn="l" rtl="0" fontAlgn="base">
              <a:buFont typeface="Arial" panose="020B0604020202020204" pitchFamily="34" charset="0"/>
              <a:buChar char="•"/>
            </a:pPr>
            <a:r>
              <a:rPr lang="en-US" b="0" i="0" u="none" strike="noStrike">
                <a:solidFill>
                  <a:srgbClr val="1F3763"/>
                </a:solidFill>
                <a:effectLst/>
              </a:rPr>
              <a:t>Discuss and agree upon time commitment, structure, and expectations for everyone involved early on in the project.</a:t>
            </a:r>
            <a:r>
              <a:rPr lang="en-US" b="0" i="0">
                <a:effectLst/>
              </a:rPr>
              <a:t>​</a:t>
            </a:r>
          </a:p>
          <a:p>
            <a:pPr marL="109538" indent="-109538" algn="l" rtl="0" fontAlgn="base">
              <a:buFont typeface="Arial" panose="020B0604020202020204" pitchFamily="34" charset="0"/>
              <a:buChar char="•"/>
            </a:pPr>
            <a:r>
              <a:rPr lang="en-US" b="0" i="0" u="none" strike="noStrike">
                <a:solidFill>
                  <a:srgbClr val="1F3763"/>
                </a:solidFill>
                <a:effectLst/>
              </a:rPr>
              <a:t>Sometimes people shy away from defining structure and expectations — but don’t.  Having solid form and structure makes the difference in the long term.</a:t>
            </a:r>
            <a:r>
              <a:rPr lang="en-US" b="0" i="0">
                <a:effectLst/>
              </a:rPr>
              <a:t>​</a:t>
            </a:r>
          </a:p>
          <a:p>
            <a:pPr algn="l" rtl="0" fontAlgn="base">
              <a:buFont typeface="Arial" panose="020B0604020202020204" pitchFamily="34" charset="0"/>
              <a:buChar char="•"/>
            </a:pPr>
            <a:endParaRPr lang="en-US" b="0" i="0">
              <a:effectLst/>
            </a:endParaRPr>
          </a:p>
          <a:p>
            <a:pPr algn="l" rtl="0" fontAlgn="base">
              <a:buFont typeface="Arial" panose="020B0604020202020204" pitchFamily="34" charset="0"/>
              <a:buNone/>
            </a:pPr>
            <a:r>
              <a:rPr lang="en-US" b="0" i="1">
                <a:effectLst/>
              </a:rPr>
              <a:t>Use the materials!</a:t>
            </a:r>
          </a:p>
          <a:p>
            <a:pPr marL="109538" indent="-109538" algn="l" rtl="0" fontAlgn="base">
              <a:buFont typeface="Arial" panose="020B0604020202020204" pitchFamily="34" charset="0"/>
              <a:buChar char="•"/>
            </a:pPr>
            <a:r>
              <a:rPr lang="en-US" b="0" i="0" u="none" strike="noStrike">
                <a:solidFill>
                  <a:srgbClr val="1F3763"/>
                </a:solidFill>
                <a:effectLst/>
              </a:rPr>
              <a:t>Rely on the materials and trust the process. In time, you will be glad you did.</a:t>
            </a:r>
            <a:r>
              <a:rPr lang="en-US" b="0" i="0">
                <a:effectLst/>
              </a:rPr>
              <a:t>​</a:t>
            </a:r>
          </a:p>
          <a:p>
            <a:endParaRPr lang="en-US"/>
          </a:p>
          <a:p>
            <a:pPr algn="l" rtl="0" fontAlgn="base">
              <a:buFont typeface="Arial" panose="020B0604020202020204" pitchFamily="34" charset="0"/>
              <a:buNone/>
            </a:pPr>
            <a:r>
              <a:rPr lang="en-US" b="0" i="1">
                <a:effectLst/>
              </a:rPr>
              <a:t>Don’t shy away from the data!</a:t>
            </a:r>
          </a:p>
          <a:p>
            <a:pPr marL="109538" indent="-109538" algn="l" rtl="0" fontAlgn="base">
              <a:buFont typeface="Arial" panose="020B0604020202020204" pitchFamily="34" charset="0"/>
              <a:buChar char="•"/>
            </a:pPr>
            <a:r>
              <a:rPr lang="en-US" b="0" i="0" u="none" strike="noStrike">
                <a:solidFill>
                  <a:srgbClr val="1F3763"/>
                </a:solidFill>
                <a:effectLst/>
              </a:rPr>
              <a:t>The Excel workbook will provide you with useful information to help your school team better understand implementation and student outcome data</a:t>
            </a:r>
            <a:r>
              <a:rPr lang="en-US" b="0" i="0">
                <a:effectLst/>
              </a:rPr>
              <a:t>​</a:t>
            </a:r>
            <a:r>
              <a:rPr lang="en-US" b="0" i="0" u="none" strike="noStrike">
                <a:solidFill>
                  <a:srgbClr val="1F3763"/>
                </a:solidFill>
                <a:effectLst/>
              </a:rPr>
              <a:t>. Equipped with such knowledge, you can improve the support you provide students over the course of the school year – before it’s too late.</a:t>
            </a:r>
            <a:r>
              <a:rPr lang="en-US" b="0" i="0">
                <a:effectLst/>
              </a:rPr>
              <a:t>​</a:t>
            </a:r>
          </a:p>
          <a:p>
            <a:endParaRPr lang="en-US"/>
          </a:p>
          <a:p>
            <a:pPr algn="l" rtl="0" fontAlgn="base"/>
            <a:r>
              <a:rPr lang="en-US" b="0" i="1" u="none" strike="noStrike">
                <a:solidFill>
                  <a:srgbClr val="1F3763"/>
                </a:solidFill>
                <a:effectLst/>
              </a:rPr>
              <a:t>Accept uncertainty and the need for adaptations over time.</a:t>
            </a:r>
            <a:r>
              <a:rPr lang="en-US" b="0" i="1">
                <a:effectLst/>
              </a:rPr>
              <a:t>​</a:t>
            </a:r>
          </a:p>
          <a:p>
            <a:pPr marL="109538" indent="-109538" algn="l" rtl="0" fontAlgn="base">
              <a:buFont typeface="Arial" panose="020B0604020202020204" pitchFamily="34" charset="0"/>
              <a:buChar char="•"/>
            </a:pPr>
            <a:r>
              <a:rPr lang="en-US" b="0" i="0" u="none" strike="noStrike">
                <a:solidFill>
                  <a:srgbClr val="1F3763"/>
                </a:solidFill>
                <a:effectLst/>
              </a:rPr>
              <a:t>“Lean in” on the “messy” process of identifying common problems and developing joint solutions.</a:t>
            </a:r>
            <a:r>
              <a:rPr lang="en-US" b="0" i="0">
                <a:effectLst/>
              </a:rPr>
              <a:t>​</a:t>
            </a:r>
          </a:p>
          <a:p>
            <a:pPr marL="109538" indent="-109538" algn="l" rtl="0" fontAlgn="base">
              <a:buFont typeface="Arial" panose="020B0604020202020204" pitchFamily="34" charset="0"/>
              <a:buChar char="•"/>
            </a:pPr>
            <a:r>
              <a:rPr lang="en-US" b="0" i="0" u="none" strike="noStrike">
                <a:solidFill>
                  <a:srgbClr val="1F3763"/>
                </a:solidFill>
                <a:effectLst/>
              </a:rPr>
              <a:t>Build in flexibility to pivot and address gaps and issues as they arise.</a:t>
            </a:r>
            <a:r>
              <a:rPr lang="en-US" b="0" i="0">
                <a:effectLst/>
              </a:rPr>
              <a:t>​</a:t>
            </a:r>
          </a:p>
          <a:p>
            <a:pPr marL="109538" indent="-109538" algn="l" rtl="0" fontAlgn="base">
              <a:buFont typeface="Arial" panose="020B0604020202020204" pitchFamily="34" charset="0"/>
              <a:buChar char="•"/>
            </a:pPr>
            <a:r>
              <a:rPr lang="en-US" b="0" i="0" u="none" strike="noStrike">
                <a:solidFill>
                  <a:srgbClr val="1F3763"/>
                </a:solidFill>
                <a:effectLst/>
              </a:rPr>
              <a:t>Adapt your data-driven </a:t>
            </a:r>
            <a:r>
              <a:rPr lang="en-US" b="0" i="0" u="none" strike="noStrike" err="1">
                <a:solidFill>
                  <a:srgbClr val="1F3763"/>
                </a:solidFill>
                <a:effectLst/>
              </a:rPr>
              <a:t>decisionmaking</a:t>
            </a:r>
            <a:r>
              <a:rPr lang="en-US" b="0" i="0" u="none" strike="noStrike">
                <a:solidFill>
                  <a:srgbClr val="1F3763"/>
                </a:solidFill>
                <a:effectLst/>
              </a:rPr>
              <a:t> guidance over time based on the strengths and areas of growth for the individuals or teams you work with. </a:t>
            </a:r>
            <a:r>
              <a:rPr lang="en-US" b="0" i="0">
                <a:effectLst/>
              </a:rPr>
              <a:t>​</a:t>
            </a:r>
          </a:p>
          <a:p>
            <a:endParaRPr lang="en-US"/>
          </a:p>
        </p:txBody>
      </p:sp>
      <p:sp>
        <p:nvSpPr>
          <p:cNvPr id="5" name="Slide Number Placeholder 4"/>
          <p:cNvSpPr>
            <a:spLocks noGrp="1"/>
          </p:cNvSpPr>
          <p:nvPr>
            <p:ph type="sldNum" sz="quarter" idx="5"/>
          </p:nvPr>
        </p:nvSpPr>
        <p:spPr/>
        <p:txBody>
          <a:bodyPr/>
          <a:lstStyle/>
          <a:p>
            <a:fld id="{497C98B9-1388-6A44-ABFA-E2E5EBEB63CC}" type="slidenum">
              <a:rPr lang="en-US" smtClean="0"/>
              <a:t>49</a:t>
            </a:fld>
            <a:endParaRPr lang="en-US"/>
          </a:p>
        </p:txBody>
      </p:sp>
    </p:spTree>
    <p:extLst>
      <p:ext uri="{BB962C8B-B14F-4D97-AF65-F5344CB8AC3E}">
        <p14:creationId xmlns:p14="http://schemas.microsoft.com/office/powerpoint/2010/main" val="16701126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notes:</a:t>
            </a:r>
          </a:p>
          <a:p>
            <a:r>
              <a:rPr lang="en-US" b="0"/>
              <a:t>Read talking points.</a:t>
            </a:r>
          </a:p>
          <a:p>
            <a:endParaRPr lang="en-US" b="0"/>
          </a:p>
          <a:p>
            <a:r>
              <a:rPr lang="en-US" b="1"/>
              <a:t>Talking points:</a:t>
            </a:r>
          </a:p>
          <a:p>
            <a:r>
              <a:rPr lang="en-US" b="0"/>
              <a:t>We have covered a lot in today’s presentation. In addition to the materials we reviewed, there are other materials available to support you in your implementation of HWC.</a:t>
            </a:r>
          </a:p>
        </p:txBody>
      </p:sp>
      <p:sp>
        <p:nvSpPr>
          <p:cNvPr id="4" name="Slide Number Placeholder 4">
            <a:extLst>
              <a:ext uri="{FF2B5EF4-FFF2-40B4-BE49-F238E27FC236}">
                <a16:creationId xmlns:a16="http://schemas.microsoft.com/office/drawing/2014/main" id="{10F2D5F0-57FE-45C8-9F80-C61B893A5682}"/>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50</a:t>
            </a:fld>
            <a:endParaRPr lang="en-US"/>
          </a:p>
        </p:txBody>
      </p:sp>
    </p:spTree>
    <p:extLst>
      <p:ext uri="{BB962C8B-B14F-4D97-AF65-F5344CB8AC3E}">
        <p14:creationId xmlns:p14="http://schemas.microsoft.com/office/powerpoint/2010/main" val="16901619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r>
              <a:rPr lang="en-US" b="1" dirty="0"/>
              <a:t>Facilitator notes:</a:t>
            </a:r>
          </a:p>
          <a:p>
            <a:r>
              <a:rPr lang="en-US" b="0" dirty="0"/>
              <a:t>Read talking points.</a:t>
            </a:r>
          </a:p>
          <a:p>
            <a:endParaRPr lang="en-US" b="0" dirty="0"/>
          </a:p>
          <a:p>
            <a:r>
              <a:rPr lang="en-US" b="1" dirty="0"/>
              <a:t>Talking points:</a:t>
            </a:r>
          </a:p>
          <a:p>
            <a:r>
              <a:rPr lang="en-US" b="0" dirty="0"/>
              <a:t>There are more products to support you with implementing HWC and monitoring HWC-related data. Additional materials include an infographic, a video, and a webinar. If you are curious to learn more, check these out! </a:t>
            </a:r>
          </a:p>
          <a:p>
            <a:endParaRPr lang="en-US" b="0" dirty="0"/>
          </a:p>
          <a:p>
            <a:pPr marL="0" marR="0" lvl="0" indent="0" algn="l" defTabSz="1219261" rtl="0" eaLnBrk="1" fontAlgn="auto" latinLnBrk="0" hangingPunct="1">
              <a:lnSpc>
                <a:spcPct val="100000"/>
              </a:lnSpc>
              <a:spcBef>
                <a:spcPts val="0"/>
              </a:spcBef>
              <a:spcAft>
                <a:spcPts val="0"/>
              </a:spcAft>
              <a:buClrTx/>
              <a:buSzTx/>
              <a:buFontTx/>
              <a:buNone/>
              <a:tabLst/>
              <a:defRPr/>
            </a:pPr>
            <a:r>
              <a:rPr lang="en-US" b="1" dirty="0">
                <a:solidFill>
                  <a:srgbClr val="595959"/>
                </a:solidFill>
              </a:rPr>
              <a:t>Infographic: </a:t>
            </a:r>
            <a:r>
              <a:rPr lang="en-US" b="0" dirty="0"/>
              <a:t>The infographic provides readers with a “snapshot” of Handle With Care and how to implement it, briefly describes the benefits of using data to strengthen supports for students</a:t>
            </a:r>
            <a:r>
              <a:rPr lang="en-US" i="0" dirty="0">
                <a:solidFill>
                  <a:srgbClr val="595959"/>
                </a:solidFill>
              </a:rPr>
              <a:t>,</a:t>
            </a:r>
            <a:r>
              <a:rPr lang="en-US" b="0" dirty="0"/>
              <a:t> and provides more information about the types of data to collect and available tools to support data monitoring. </a:t>
            </a:r>
          </a:p>
          <a:p>
            <a:pPr marL="0" marR="0" lvl="0" indent="0" algn="l" defTabSz="1219261" rtl="0" eaLnBrk="1" fontAlgn="auto" latinLnBrk="0" hangingPunct="1">
              <a:lnSpc>
                <a:spcPct val="100000"/>
              </a:lnSpc>
              <a:spcBef>
                <a:spcPts val="0"/>
              </a:spcBef>
              <a:spcAft>
                <a:spcPts val="0"/>
              </a:spcAft>
              <a:buClrTx/>
              <a:buSzTx/>
              <a:buFontTx/>
              <a:buNone/>
              <a:tabLst/>
              <a:defRPr/>
            </a:pPr>
            <a:endParaRPr lang="en-US" b="0" dirty="0"/>
          </a:p>
          <a:p>
            <a:r>
              <a:rPr lang="en-US" b="1" dirty="0">
                <a:solidFill>
                  <a:srgbClr val="595959"/>
                </a:solidFill>
              </a:rPr>
              <a:t>Video: </a:t>
            </a:r>
            <a:r>
              <a:rPr lang="en-US" i="1" dirty="0">
                <a:solidFill>
                  <a:srgbClr val="595959"/>
                </a:solidFill>
              </a:rPr>
              <a:t>Implementing Handle With Care: A Data-Driven Approach. </a:t>
            </a:r>
            <a:r>
              <a:rPr lang="en-US" b="0" dirty="0"/>
              <a:t>The video provides viewers with information about the HWC program, what resources are available to support schools with program implementation, and how implementing the program and using the accompanying materials can support schools and the students they serve.  It features Andrea Darr, the founder of HWC, and two educators who piloted the materials in counties in West Virginia. </a:t>
            </a:r>
          </a:p>
          <a:p>
            <a:endParaRPr lang="en-US" b="0" dirty="0"/>
          </a:p>
          <a:p>
            <a:pPr marL="0" marR="0" lvl="0" indent="0" algn="l" defTabSz="1219261" rtl="0" eaLnBrk="1" fontAlgn="auto" latinLnBrk="0" hangingPunct="1">
              <a:lnSpc>
                <a:spcPct val="100000"/>
              </a:lnSpc>
              <a:spcBef>
                <a:spcPts val="0"/>
              </a:spcBef>
              <a:spcAft>
                <a:spcPts val="0"/>
              </a:spcAft>
              <a:buClrTx/>
              <a:buSzTx/>
              <a:buFontTx/>
              <a:buNone/>
              <a:tabLst/>
              <a:defRPr/>
            </a:pPr>
            <a:r>
              <a:rPr lang="en-US" b="1" dirty="0">
                <a:solidFill>
                  <a:srgbClr val="595959"/>
                </a:solidFill>
              </a:rPr>
              <a:t>Webinar: </a:t>
            </a:r>
            <a:r>
              <a:rPr lang="en-US" i="1" dirty="0">
                <a:solidFill>
                  <a:srgbClr val="595959"/>
                </a:solidFill>
              </a:rPr>
              <a:t>Introducing New Handle With Care Program Materials: Monitoring Implementation and Student Outcomes in Schools. </a:t>
            </a:r>
            <a:r>
              <a:rPr lang="en-US" b="0" dirty="0"/>
              <a:t>The webinar provides viewers with an overview of the materials and develops educators’ ability to use data for </a:t>
            </a:r>
            <a:r>
              <a:rPr lang="en-US" b="0" dirty="0" err="1"/>
              <a:t>decisionmaking</a:t>
            </a:r>
            <a:r>
              <a:rPr lang="en-US" b="0" dirty="0"/>
              <a:t> as it relates to the Handle With Care program. </a:t>
            </a:r>
          </a:p>
        </p:txBody>
      </p:sp>
      <p:sp>
        <p:nvSpPr>
          <p:cNvPr id="4" name="Slide Number Placeholder 4">
            <a:extLst>
              <a:ext uri="{FF2B5EF4-FFF2-40B4-BE49-F238E27FC236}">
                <a16:creationId xmlns:a16="http://schemas.microsoft.com/office/drawing/2014/main" id="{4236A84F-FA77-40DF-B16D-DBBE9976C536}"/>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51</a:t>
            </a:fld>
            <a:endParaRPr lang="en-US"/>
          </a:p>
        </p:txBody>
      </p:sp>
    </p:spTree>
    <p:extLst>
      <p:ext uri="{BB962C8B-B14F-4D97-AF65-F5344CB8AC3E}">
        <p14:creationId xmlns:p14="http://schemas.microsoft.com/office/powerpoint/2010/main" val="21310977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a:t>Facilitator notes:</a:t>
            </a:r>
          </a:p>
          <a:p>
            <a:pPr marL="0" marR="0" lvl="0" indent="0" algn="l" defTabSz="1219261" rtl="0" eaLnBrk="1" fontAlgn="auto" latinLnBrk="0" hangingPunct="1">
              <a:lnSpc>
                <a:spcPct val="100000"/>
              </a:lnSpc>
              <a:spcBef>
                <a:spcPts val="0"/>
              </a:spcBef>
              <a:spcAft>
                <a:spcPts val="0"/>
              </a:spcAft>
              <a:buClrTx/>
              <a:buSzTx/>
              <a:buFontTx/>
              <a:buNone/>
              <a:tabLst/>
              <a:defRPr/>
            </a:pPr>
            <a:r>
              <a:rPr lang="en-US" sz="1400" b="0"/>
              <a:t>Read talking points.</a:t>
            </a:r>
          </a:p>
          <a:p>
            <a:pPr marL="0" marR="0" lvl="0" indent="0" algn="l" defTabSz="1219261" rtl="0" eaLnBrk="1" fontAlgn="auto" latinLnBrk="0" hangingPunct="1">
              <a:lnSpc>
                <a:spcPct val="100000"/>
              </a:lnSpc>
              <a:spcBef>
                <a:spcPts val="0"/>
              </a:spcBef>
              <a:spcAft>
                <a:spcPts val="0"/>
              </a:spcAft>
              <a:buClrTx/>
              <a:buSzTx/>
              <a:buFontTx/>
              <a:buNone/>
              <a:tabLst/>
              <a:defRPr/>
            </a:pPr>
            <a:endParaRPr lang="en-US" sz="1400" b="1"/>
          </a:p>
          <a:p>
            <a:pPr marL="0" marR="0" lvl="0" indent="0" algn="l" defTabSz="1219261" rtl="0" eaLnBrk="1" fontAlgn="auto" latinLnBrk="0" hangingPunct="1">
              <a:lnSpc>
                <a:spcPct val="100000"/>
              </a:lnSpc>
              <a:spcBef>
                <a:spcPts val="0"/>
              </a:spcBef>
              <a:spcAft>
                <a:spcPts val="0"/>
              </a:spcAft>
              <a:buClrTx/>
              <a:buSzTx/>
              <a:buFontTx/>
              <a:buNone/>
              <a:tabLst/>
              <a:defRPr/>
            </a:pPr>
            <a:r>
              <a:rPr lang="en-US" sz="1400" b="1"/>
              <a:t>Talking points:</a:t>
            </a:r>
          </a:p>
          <a:p>
            <a:pPr marL="0" marR="0" lvl="0" indent="0" algn="l" defTabSz="1219261" rtl="0" eaLnBrk="1" fontAlgn="auto" latinLnBrk="0" hangingPunct="1">
              <a:lnSpc>
                <a:spcPct val="100000"/>
              </a:lnSpc>
              <a:spcBef>
                <a:spcPts val="0"/>
              </a:spcBef>
              <a:spcAft>
                <a:spcPts val="0"/>
              </a:spcAft>
              <a:buClrTx/>
              <a:buSzTx/>
              <a:buFontTx/>
              <a:buNone/>
              <a:tabLst/>
              <a:defRPr/>
            </a:pPr>
            <a:r>
              <a:rPr lang="en-US" sz="1400" b="0"/>
              <a:t>All of the materials are free and publicly available at the above websites, and we hope that you will share them broadly with your networks. </a:t>
            </a:r>
            <a:endParaRPr lang="en-US" sz="1400" b="1"/>
          </a:p>
          <a:p>
            <a:pPr marL="0" marR="0" lvl="0" indent="0" algn="l" defTabSz="1219261" rtl="0" eaLnBrk="1" fontAlgn="auto" latinLnBrk="0" hangingPunct="1">
              <a:lnSpc>
                <a:spcPct val="100000"/>
              </a:lnSpc>
              <a:spcBef>
                <a:spcPts val="0"/>
              </a:spcBef>
              <a:spcAft>
                <a:spcPts val="0"/>
              </a:spcAft>
              <a:buClrTx/>
              <a:buSzTx/>
              <a:buFontTx/>
              <a:buNone/>
              <a:tabLst/>
              <a:defRPr/>
            </a:pPr>
            <a:endParaRPr lang="en-US" sz="1400">
              <a:cs typeface="Calibri"/>
            </a:endParaRPr>
          </a:p>
          <a:p>
            <a:pPr marL="0" marR="0" lvl="0" indent="0" algn="l" defTabSz="1219261" rtl="0" eaLnBrk="1" fontAlgn="auto" latinLnBrk="0" hangingPunct="1">
              <a:lnSpc>
                <a:spcPct val="100000"/>
              </a:lnSpc>
              <a:spcBef>
                <a:spcPts val="0"/>
              </a:spcBef>
              <a:spcAft>
                <a:spcPts val="0"/>
              </a:spcAft>
              <a:buClrTx/>
              <a:buSzTx/>
              <a:buFontTx/>
              <a:buNone/>
              <a:tabLst/>
              <a:defRPr/>
            </a:pPr>
            <a:endParaRPr lang="en-US" sz="1400">
              <a:cs typeface="Calibri"/>
            </a:endParaRPr>
          </a:p>
        </p:txBody>
      </p:sp>
      <p:sp>
        <p:nvSpPr>
          <p:cNvPr id="4" name="Slide Number Placeholder 4">
            <a:extLst>
              <a:ext uri="{FF2B5EF4-FFF2-40B4-BE49-F238E27FC236}">
                <a16:creationId xmlns:a16="http://schemas.microsoft.com/office/drawing/2014/main" id="{B9AB8DF2-A3E7-4376-9A80-2E91E36BA825}"/>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52</a:t>
            </a:fld>
            <a:endParaRPr lang="en-US"/>
          </a:p>
        </p:txBody>
      </p:sp>
    </p:spTree>
    <p:extLst>
      <p:ext uri="{BB962C8B-B14F-4D97-AF65-F5344CB8AC3E}">
        <p14:creationId xmlns:p14="http://schemas.microsoft.com/office/powerpoint/2010/main" val="33252981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notes:</a:t>
            </a:r>
          </a:p>
          <a:p>
            <a:r>
              <a:rPr lang="en-US"/>
              <a:t>Ask participants if they have any questions.</a:t>
            </a:r>
          </a:p>
        </p:txBody>
      </p:sp>
      <p:sp>
        <p:nvSpPr>
          <p:cNvPr id="4" name="Slide Number Placeholder 4">
            <a:extLst>
              <a:ext uri="{FF2B5EF4-FFF2-40B4-BE49-F238E27FC236}">
                <a16:creationId xmlns:a16="http://schemas.microsoft.com/office/drawing/2014/main" id="{12AFCBAE-80B9-4215-BCCA-EDD78E967CA7}"/>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53</a:t>
            </a:fld>
            <a:endParaRPr lang="en-US"/>
          </a:p>
        </p:txBody>
      </p:sp>
    </p:spTree>
    <p:extLst>
      <p:ext uri="{BB962C8B-B14F-4D97-AF65-F5344CB8AC3E}">
        <p14:creationId xmlns:p14="http://schemas.microsoft.com/office/powerpoint/2010/main" val="40046033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notes:</a:t>
            </a:r>
          </a:p>
          <a:p>
            <a:r>
              <a:rPr lang="en-US" b="0"/>
              <a:t>Insert your contact information on this slide.  Read talking points.</a:t>
            </a:r>
          </a:p>
          <a:p>
            <a:endParaRPr lang="en-US" b="0"/>
          </a:p>
          <a:p>
            <a:r>
              <a:rPr lang="en-US" b="1"/>
              <a:t>Talking points:</a:t>
            </a:r>
          </a:p>
          <a:p>
            <a:r>
              <a:rPr lang="en-US" b="0"/>
              <a:t>Here is my contact information.</a:t>
            </a:r>
          </a:p>
        </p:txBody>
      </p:sp>
      <p:sp>
        <p:nvSpPr>
          <p:cNvPr id="4" name="Slide Number Placeholder 4">
            <a:extLst>
              <a:ext uri="{FF2B5EF4-FFF2-40B4-BE49-F238E27FC236}">
                <a16:creationId xmlns:a16="http://schemas.microsoft.com/office/drawing/2014/main" id="{CF2EED83-7317-4ACD-9E62-8C3EE007A3D1}"/>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54</a:t>
            </a:fld>
            <a:endParaRPr lang="en-US"/>
          </a:p>
        </p:txBody>
      </p:sp>
    </p:spTree>
    <p:extLst>
      <p:ext uri="{BB962C8B-B14F-4D97-AF65-F5344CB8AC3E}">
        <p14:creationId xmlns:p14="http://schemas.microsoft.com/office/powerpoint/2010/main" val="10747140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r>
              <a:rPr lang="en-US" dirty="0"/>
              <a:t>Read talking points.</a:t>
            </a:r>
          </a:p>
          <a:p>
            <a:endParaRPr lang="en-US" dirty="0"/>
          </a:p>
          <a:p>
            <a:r>
              <a:rPr lang="en-US" b="1" dirty="0"/>
              <a:t>Talking points:</a:t>
            </a:r>
          </a:p>
          <a:p>
            <a:r>
              <a:rPr lang="en-US" b="0" dirty="0"/>
              <a:t>Today we learned about what the Handle With Care program is, how to monitor HWC data, how to prepare for and conduct a data review meeting, and what the next steps are to get ready for implementation and monitoring.  Thank you for participating in this training and learning more about how to support students who may be experiencing trauma. </a:t>
            </a:r>
          </a:p>
        </p:txBody>
      </p:sp>
      <p:sp>
        <p:nvSpPr>
          <p:cNvPr id="4" name="Slide Number Placeholder 4">
            <a:extLst>
              <a:ext uri="{FF2B5EF4-FFF2-40B4-BE49-F238E27FC236}">
                <a16:creationId xmlns:a16="http://schemas.microsoft.com/office/drawing/2014/main" id="{7116E465-B17B-4495-8A7A-E6D4E0EA7397}"/>
              </a:ext>
            </a:extLst>
          </p:cNvPr>
          <p:cNvSpPr>
            <a:spLocks noGrp="1"/>
          </p:cNvSpPr>
          <p:nvPr>
            <p:ph type="sldNum" sz="quarter" idx="5"/>
          </p:nvPr>
        </p:nvSpPr>
        <p:spPr>
          <a:xfrm>
            <a:off x="3884613" y="8685213"/>
            <a:ext cx="2971800" cy="457200"/>
          </a:xfrm>
        </p:spPr>
        <p:txBody>
          <a:bodyPr/>
          <a:lstStyle/>
          <a:p>
            <a:fld id="{497C98B9-1388-6A44-ABFA-E2E5EBEB63CC}" type="slidenum">
              <a:rPr lang="en-US" smtClean="0"/>
              <a:t>55</a:t>
            </a:fld>
            <a:endParaRPr lang="en-US"/>
          </a:p>
        </p:txBody>
      </p:sp>
    </p:spTree>
    <p:extLst>
      <p:ext uri="{BB962C8B-B14F-4D97-AF65-F5344CB8AC3E}">
        <p14:creationId xmlns:p14="http://schemas.microsoft.com/office/powerpoint/2010/main" val="845734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rPr>
              <a:t>Facilitator notes:</a:t>
            </a:r>
          </a:p>
          <a:p>
            <a:pPr algn="l" rtl="0" fontAlgn="base"/>
            <a:r>
              <a:rPr lang="en-US" b="0" i="0" u="none" strike="noStrike">
                <a:solidFill>
                  <a:srgbClr val="000000"/>
                </a:solidFill>
                <a:effectLst/>
              </a:rPr>
              <a:t>Read talking points.</a:t>
            </a:r>
          </a:p>
          <a:p>
            <a:pPr algn="l" rtl="0" fontAlgn="base"/>
            <a:endParaRPr lang="en-US" b="0" i="0" u="none" strike="noStrike">
              <a:solidFill>
                <a:srgbClr val="000000"/>
              </a:solidFill>
              <a:effectLst/>
            </a:endParaRPr>
          </a:p>
          <a:p>
            <a:pPr algn="l" rtl="0" fontAlgn="base"/>
            <a:r>
              <a:rPr lang="en-US" b="1" i="0" u="none" strike="noStrike">
                <a:solidFill>
                  <a:srgbClr val="000000"/>
                </a:solidFill>
                <a:effectLst/>
              </a:rPr>
              <a:t>Talking points:</a:t>
            </a:r>
          </a:p>
          <a:p>
            <a:pPr algn="l" rtl="0" fontAlgn="base"/>
            <a:r>
              <a:rPr lang="en-US" b="0" i="0" u="none" strike="noStrike">
                <a:solidFill>
                  <a:srgbClr val="000000"/>
                </a:solidFill>
                <a:effectLst/>
              </a:rPr>
              <a:t>The materials we will discuss today were developed as part of a project through the Regional Educational Laboratory program, administered by the U.S. Department of Education, Institute of Education Sciences. There are 10 federally funded labs across the United States that are tasked with linking practitioners to education research that can improve practice.</a:t>
            </a:r>
            <a:r>
              <a:rPr lang="en-US" b="0" i="0">
                <a:effectLst/>
              </a:rPr>
              <a:t>​</a:t>
            </a:r>
          </a:p>
          <a:p>
            <a:pPr algn="l" rtl="0" fontAlgn="base"/>
            <a:r>
              <a:rPr lang="en-US" b="0" i="0">
                <a:effectLst/>
              </a:rPr>
              <a:t>​</a:t>
            </a:r>
          </a:p>
          <a:p>
            <a:pPr algn="l" rtl="0" fontAlgn="base"/>
            <a:r>
              <a:rPr lang="en-US" b="0" i="0" u="none" strike="noStrike">
                <a:solidFill>
                  <a:srgbClr val="000000"/>
                </a:solidFill>
                <a:effectLst/>
              </a:rPr>
              <a:t>The content of this presentation was developed under the Regional Educational Laboratory (REL) Appalachia at SRI International. Under the REL program, there are three main activities staff conduct:</a:t>
            </a:r>
            <a:r>
              <a:rPr lang="en-US" b="0" i="0">
                <a:effectLst/>
              </a:rPr>
              <a:t>​</a:t>
            </a:r>
          </a:p>
          <a:p>
            <a:pPr marL="285750" indent="-285750" algn="l" rtl="0" fontAlgn="base">
              <a:buFont typeface="Arial" panose="020B0604020202020204" pitchFamily="34" charset="0"/>
              <a:buChar char="•"/>
            </a:pPr>
            <a:r>
              <a:rPr lang="en-US" b="0" i="0" u="none" strike="noStrike">
                <a:solidFill>
                  <a:srgbClr val="000000"/>
                </a:solidFill>
                <a:effectLst/>
              </a:rPr>
              <a:t>Disseminate findings from research in ways that educators and policymakers can use in practice.</a:t>
            </a:r>
            <a:r>
              <a:rPr lang="en-US" b="0" i="0">
                <a:effectLst/>
              </a:rPr>
              <a:t>​</a:t>
            </a:r>
          </a:p>
          <a:p>
            <a:pPr marL="285750" indent="-285750" algn="l" rtl="0" fontAlgn="base">
              <a:buFont typeface="Arial" panose="020B0604020202020204" pitchFamily="34" charset="0"/>
              <a:buChar char="•"/>
            </a:pPr>
            <a:r>
              <a:rPr lang="en-US" b="0" i="0" u="none" strike="noStrike">
                <a:solidFill>
                  <a:srgbClr val="000000"/>
                </a:solidFill>
                <a:effectLst/>
              </a:rPr>
              <a:t>Provide educators and other stakeholders with training, coaching, and technical support needed to use research findings and evidence in the classroom—to improve teaching and learning.</a:t>
            </a:r>
            <a:r>
              <a:rPr lang="en-US" b="0" i="0">
                <a:effectLst/>
              </a:rPr>
              <a:t>​</a:t>
            </a:r>
          </a:p>
          <a:p>
            <a:pPr marL="285750" indent="-285750" algn="l" rtl="0" fontAlgn="base">
              <a:buFont typeface="Arial" panose="020B0604020202020204" pitchFamily="34" charset="0"/>
              <a:buChar char="•"/>
            </a:pPr>
            <a:r>
              <a:rPr lang="en-US" b="0" i="0" u="none" strike="noStrike">
                <a:solidFill>
                  <a:srgbClr val="000000"/>
                </a:solidFill>
                <a:effectLst/>
              </a:rPr>
              <a:t>Conduct a wide variety of applied research studies.</a:t>
            </a:r>
            <a:r>
              <a:rPr lang="en-US" b="0" i="0">
                <a:effectLst/>
              </a:rPr>
              <a:t>​</a:t>
            </a:r>
          </a:p>
          <a:p>
            <a:pPr algn="l" rtl="0" fontAlgn="base"/>
            <a:endParaRPr lang="en-US" b="0" i="0">
              <a:effectLst/>
            </a:endParaRPr>
          </a:p>
        </p:txBody>
      </p:sp>
    </p:spTree>
    <p:extLst>
      <p:ext uri="{BB962C8B-B14F-4D97-AF65-F5344CB8AC3E}">
        <p14:creationId xmlns:p14="http://schemas.microsoft.com/office/powerpoint/2010/main" val="3929923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dirty="0">
                <a:solidFill>
                  <a:srgbClr val="000000"/>
                </a:solidFill>
                <a:effectLst/>
              </a:rPr>
              <a:t>Facilitator notes:</a:t>
            </a:r>
          </a:p>
          <a:p>
            <a:pPr algn="l" rtl="0" fontAlgn="base"/>
            <a:r>
              <a:rPr lang="en-US" b="0" i="0" u="none" strike="noStrike" dirty="0">
                <a:solidFill>
                  <a:srgbClr val="000000"/>
                </a:solidFill>
                <a:effectLst/>
              </a:rPr>
              <a:t>Read talking points.</a:t>
            </a:r>
          </a:p>
          <a:p>
            <a:pPr algn="l" rtl="0" fontAlgn="base"/>
            <a:endParaRPr lang="en-US" b="0" i="0" u="none" strike="noStrike" dirty="0">
              <a:solidFill>
                <a:srgbClr val="000000"/>
              </a:solidFill>
              <a:effectLst/>
            </a:endParaRPr>
          </a:p>
          <a:p>
            <a:pPr algn="l" rtl="0" fontAlgn="base"/>
            <a:r>
              <a:rPr lang="en-US" b="1" i="0" u="none" strike="noStrike" dirty="0">
                <a:solidFill>
                  <a:srgbClr val="000000"/>
                </a:solidFill>
                <a:effectLst/>
              </a:rPr>
              <a:t>Talking points:</a:t>
            </a:r>
            <a:endParaRPr lang="en-US" b="0" i="0" u="none" strike="noStrike" dirty="0">
              <a:solidFill>
                <a:srgbClr val="000000"/>
              </a:solidFill>
              <a:effectLst/>
            </a:endParaRPr>
          </a:p>
          <a:p>
            <a:pPr marL="0" marR="0" lvl="0" indent="0" algn="l" defTabSz="1219261" rtl="0" eaLnBrk="1" fontAlgn="base" latinLnBrk="0" hangingPunct="1">
              <a:lnSpc>
                <a:spcPct val="100000"/>
              </a:lnSpc>
              <a:spcBef>
                <a:spcPts val="0"/>
              </a:spcBef>
              <a:spcAft>
                <a:spcPts val="0"/>
              </a:spcAft>
              <a:buClrTx/>
              <a:buSzTx/>
              <a:buFontTx/>
              <a:buNone/>
              <a:tabLst/>
              <a:defRPr/>
            </a:pPr>
            <a:r>
              <a:rPr lang="en-US" b="0" i="0" u="none" strike="noStrike" dirty="0">
                <a:solidFill>
                  <a:srgbClr val="000000"/>
                </a:solidFill>
                <a:effectLst/>
              </a:rPr>
              <a:t>REL Appalachia supports stakeholders in Kentucky, Tennessee, Virginia, and West Virginia. The content of this presentation was developed in collaboration with partners and stakeholders in those states to address issues of importance to them, which are shown in this map. One of the projects under REL Appalachia is t</a:t>
            </a:r>
            <a:r>
              <a:rPr lang="en-US" sz="1800" dirty="0">
                <a:solidFill>
                  <a:srgbClr val="000000"/>
                </a:solidFill>
                <a:effectLst/>
                <a:latin typeface="Times New Roman" panose="02020603050405020304" pitchFamily="18" charset="0"/>
                <a:ea typeface="Calibri" panose="020F0502020204030204" pitchFamily="34" charset="0"/>
              </a:rPr>
              <a:t>he Cross-State Partnership, whose goal is to help address data-rich, information-poor (DRIP) syndrome by improving local data users’ understanding and use of data for strategic planning, continuous improvement, and </a:t>
            </a:r>
            <a:r>
              <a:rPr lang="en-US" sz="1800" dirty="0" err="1">
                <a:solidFill>
                  <a:srgbClr val="000000"/>
                </a:solidFill>
                <a:effectLst/>
                <a:latin typeface="Times New Roman" panose="02020603050405020304" pitchFamily="18" charset="0"/>
                <a:ea typeface="Calibri" panose="020F0502020204030204" pitchFamily="34" charset="0"/>
              </a:rPr>
              <a:t>decisionmaking</a:t>
            </a:r>
            <a:r>
              <a:rPr lang="en-US" sz="1800" dirty="0">
                <a:solidFill>
                  <a:srgbClr val="000000"/>
                </a:solidFill>
                <a:effectLst/>
                <a:latin typeface="Times New Roman" panose="02020603050405020304" pitchFamily="18" charset="0"/>
                <a:ea typeface="Calibri" panose="020F0502020204030204" pitchFamily="34" charset="0"/>
              </a:rPr>
              <a:t>. The Cross-State partners decided to allocate REL Appalachia resources to intensive support for West Virginia stakeholders to create model products for use across all four states in the region. </a:t>
            </a:r>
            <a:r>
              <a:rPr lang="en-US" sz="1800" dirty="0">
                <a:effectLst/>
                <a:latin typeface="Times New Roman" panose="02020603050405020304" pitchFamily="18" charset="0"/>
                <a:ea typeface="Times New Roman" panose="02020603050405020304" pitchFamily="18" charset="0"/>
              </a:rPr>
              <a:t>West Virginia stakeholders identified Handle With Care (HWC)—a freely available program to support students impacted by trauma—as the intervention of interest. Over the past three years, REL Appalachia staff worked closely with stakeholders and local educators in West Virginia to develop a portfolio of materials to support educators to monitor HWC program implementation and select student outcome data including attendance rates, behavior incidents, and student achievement. We will be discussing this portfolio of materials during our time together today. </a:t>
            </a:r>
          </a:p>
          <a:p>
            <a:pPr marL="0" marR="0" lvl="0" indent="0" algn="l" defTabSz="1219261" rtl="0" eaLnBrk="1" fontAlgn="base" latinLnBrk="0" hangingPunct="1">
              <a:lnSpc>
                <a:spcPct val="100000"/>
              </a:lnSpc>
              <a:spcBef>
                <a:spcPts val="0"/>
              </a:spcBef>
              <a:spcAft>
                <a:spcPts val="0"/>
              </a:spcAft>
              <a:buClrTx/>
              <a:buSzTx/>
              <a:buFontTx/>
              <a:buNone/>
              <a:tabLst/>
              <a:defRPr/>
            </a:pPr>
            <a:endParaRPr lang="en-US" sz="1800" b="1" i="1" u="none" strike="sngStrike" dirty="0">
              <a:solidFill>
                <a:srgbClr val="000000"/>
              </a:solidFill>
              <a:effectLst/>
              <a:latin typeface="Times New Roman" panose="02020603050405020304" pitchFamily="18" charset="0"/>
            </a:endParaRPr>
          </a:p>
          <a:p>
            <a:pPr marL="0" marR="0" lvl="0" indent="0" algn="l" defTabSz="1219261" rtl="0" eaLnBrk="1" fontAlgn="base"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Times New Roman" panose="02020603050405020304" pitchFamily="18" charset="0"/>
              </a:rPr>
              <a:t>Although the materials we will discuss today are tailored for use with Handle With Care, the approach to monitoring implementation, analyzing data, and engaging in reflection and planning next steps can serve as a model for school staff when implementing other programs as well. For example, after implementing this approach with the Handle With Care program, one district applied this continuous improvement approach to their Multi-Tiered Systems of Support (MTSS) processes. </a:t>
            </a:r>
          </a:p>
          <a:p>
            <a:pPr marL="0" marR="0" lvl="0" indent="0" algn="l" defTabSz="1219261" rtl="0" eaLnBrk="1" fontAlgn="base" latinLnBrk="0" hangingPunct="1">
              <a:lnSpc>
                <a:spcPct val="100000"/>
              </a:lnSpc>
              <a:spcBef>
                <a:spcPts val="0"/>
              </a:spcBef>
              <a:spcAft>
                <a:spcPts val="0"/>
              </a:spcAft>
              <a:buClrTx/>
              <a:buSzTx/>
              <a:buFontTx/>
              <a:buNone/>
              <a:tabLst/>
              <a:defRPr/>
            </a:pPr>
            <a:endParaRPr lang="en-US" b="1" i="1" u="none" strike="sngStrike" dirty="0">
              <a:solidFill>
                <a:srgbClr val="000000"/>
              </a:solidFill>
              <a:effectLst/>
            </a:endParaRPr>
          </a:p>
        </p:txBody>
      </p:sp>
    </p:spTree>
    <p:extLst>
      <p:ext uri="{BB962C8B-B14F-4D97-AF65-F5344CB8AC3E}">
        <p14:creationId xmlns:p14="http://schemas.microsoft.com/office/powerpoint/2010/main" val="2727320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b="1"/>
              <a:t>Facilitator notes:</a:t>
            </a:r>
          </a:p>
          <a:p>
            <a:r>
              <a:rPr lang="en-US"/>
              <a:t>Read bullet points. </a:t>
            </a:r>
          </a:p>
          <a:p>
            <a:endParaRPr lang="en-US"/>
          </a:p>
          <a:p>
            <a:r>
              <a:rPr lang="en-US" b="1"/>
              <a:t>Talking points:</a:t>
            </a:r>
          </a:p>
          <a:p>
            <a:r>
              <a:rPr lang="en-US"/>
              <a:t>This presentation is not intended to provide a comprehensive overview of HWC. Rather, it is intended to focus on providing information on how schools can use the materials co-developed by WVCCJ, REL AP, and WVDE to use data to monitor progress and use data for </a:t>
            </a:r>
            <a:r>
              <a:rPr lang="en-US" err="1"/>
              <a:t>decisionmaking</a:t>
            </a:r>
            <a:r>
              <a:rPr lang="en-US"/>
              <a:t> with the aim of improving student outcomes. </a:t>
            </a:r>
          </a:p>
        </p:txBody>
      </p:sp>
      <p:sp>
        <p:nvSpPr>
          <p:cNvPr id="4" name="Slide Number Placeholder 3"/>
          <p:cNvSpPr>
            <a:spLocks noGrp="1"/>
          </p:cNvSpPr>
          <p:nvPr>
            <p:ph type="sldNum" sz="quarter" idx="5"/>
          </p:nvPr>
        </p:nvSpPr>
        <p:spPr/>
        <p:txBody>
          <a:bodyPr/>
          <a:lstStyle/>
          <a:p>
            <a:fld id="{7D850766-7D18-4A0C-9AA2-7A4D57E7DB14}" type="slidenum">
              <a:rPr lang="en-US" smtClean="0"/>
              <a:t>7</a:t>
            </a:fld>
            <a:endParaRPr lang="en-US"/>
          </a:p>
        </p:txBody>
      </p:sp>
    </p:spTree>
    <p:extLst>
      <p:ext uri="{BB962C8B-B14F-4D97-AF65-F5344CB8AC3E}">
        <p14:creationId xmlns:p14="http://schemas.microsoft.com/office/powerpoint/2010/main" val="3416690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US" b="1"/>
              <a:t>Facilitator notes:</a:t>
            </a:r>
          </a:p>
          <a:p>
            <a:r>
              <a:rPr lang="en-US"/>
              <a:t>Read through agenda.</a:t>
            </a:r>
          </a:p>
        </p:txBody>
      </p:sp>
      <p:sp>
        <p:nvSpPr>
          <p:cNvPr id="4" name="Slide Number Placeholder 3"/>
          <p:cNvSpPr>
            <a:spLocks noGrp="1"/>
          </p:cNvSpPr>
          <p:nvPr>
            <p:ph type="sldNum" sz="quarter" idx="5"/>
          </p:nvPr>
        </p:nvSpPr>
        <p:spPr/>
        <p:txBody>
          <a:bodyPr/>
          <a:lstStyle/>
          <a:p>
            <a:fld id="{7D850766-7D18-4A0C-9AA2-7A4D57E7DB14}" type="slidenum">
              <a:rPr lang="en-US" smtClean="0"/>
              <a:t>8</a:t>
            </a:fld>
            <a:endParaRPr lang="en-US"/>
          </a:p>
        </p:txBody>
      </p:sp>
    </p:spTree>
    <p:extLst>
      <p:ext uri="{BB962C8B-B14F-4D97-AF65-F5344CB8AC3E}">
        <p14:creationId xmlns:p14="http://schemas.microsoft.com/office/powerpoint/2010/main" val="2971033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1523999"/>
            <a:ext cx="18285619" cy="1066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542940" y="1523999"/>
            <a:ext cx="5851398" cy="1066800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139975" y="2596896"/>
            <a:ext cx="14632305" cy="6510528"/>
          </a:xfrm>
        </p:spPr>
        <p:txBody>
          <a:bodyPr anchor="b">
            <a:normAutofit/>
          </a:bodyPr>
          <a:lstStyle>
            <a:lvl1pPr algn="l">
              <a:defRPr sz="11800" spc="-2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2200316" y="9340492"/>
            <a:ext cx="14632305" cy="1828800"/>
          </a:xfrm>
        </p:spPr>
        <p:txBody>
          <a:bodyPr anchor="t">
            <a:normAutofit/>
          </a:bodyPr>
          <a:lstStyle>
            <a:lvl1pPr marL="0" indent="0" algn="l">
              <a:buNone/>
              <a:defRPr sz="4400" cap="none" spc="0" baseline="0">
                <a:solidFill>
                  <a:schemeClr val="accent1">
                    <a:lumMod val="20000"/>
                    <a:lumOff val="80000"/>
                  </a:schemeClr>
                </a:solidFill>
              </a:defRPr>
            </a:lvl1pPr>
            <a:lvl2pPr marL="914400" indent="0" algn="ctr">
              <a:buNone/>
              <a:defRPr sz="4400"/>
            </a:lvl2pPr>
            <a:lvl3pPr marL="1828800" indent="0" algn="ctr">
              <a:buNone/>
              <a:defRPr sz="4400"/>
            </a:lvl3pPr>
            <a:lvl4pPr marL="2743200" indent="0" algn="ctr">
              <a:buNone/>
              <a:defRPr sz="4000"/>
            </a:lvl4pPr>
            <a:lvl5pPr marL="3657600" indent="0" algn="ctr">
              <a:buNone/>
              <a:defRPr sz="4000"/>
            </a:lvl5pPr>
            <a:lvl6pPr marL="4572000" indent="0" algn="ctr">
              <a:buNone/>
              <a:defRPr sz="4000"/>
            </a:lvl6pPr>
            <a:lvl7pPr marL="5486400" indent="0" algn="ctr">
              <a:buNone/>
              <a:defRPr sz="4000"/>
            </a:lvl7pPr>
            <a:lvl8pPr marL="6400800" indent="0" algn="ctr">
              <a:buNone/>
              <a:defRPr sz="4000"/>
            </a:lvl8pPr>
            <a:lvl9pPr marL="7315200" indent="0" algn="ctr">
              <a:buNone/>
              <a:defRPr sz="4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12/22/2021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CF1B3-96A0-D24B-B5C9-B5B93FF4523E}" type="slidenum">
              <a:rPr lang="uk-UA" smtClean="0"/>
              <a:pPr/>
              <a:t>‹#›</a:t>
            </a:fld>
            <a:endParaRPr lang="uk-UA"/>
          </a:p>
        </p:txBody>
      </p:sp>
    </p:spTree>
    <p:extLst>
      <p:ext uri="{BB962C8B-B14F-4D97-AF65-F5344CB8AC3E}">
        <p14:creationId xmlns:p14="http://schemas.microsoft.com/office/powerpoint/2010/main" val="287374100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2131" y="2286000"/>
            <a:ext cx="5670018" cy="4754880"/>
          </a:xfrm>
        </p:spPr>
        <p:txBody>
          <a:bodyPr anchor="b">
            <a:normAutofit/>
          </a:bodyPr>
          <a:lstStyle>
            <a:lvl1pPr>
              <a:defRPr sz="6400" b="0" baseline="0"/>
            </a:lvl1pPr>
          </a:lstStyle>
          <a:p>
            <a:r>
              <a:rPr lang="en-US"/>
              <a:t>Click to edit Master title style</a:t>
            </a:r>
          </a:p>
        </p:txBody>
      </p:sp>
      <p:sp>
        <p:nvSpPr>
          <p:cNvPr id="3" name="Content Placeholder 2"/>
          <p:cNvSpPr>
            <a:spLocks noGrp="1"/>
          </p:cNvSpPr>
          <p:nvPr>
            <p:ph idx="1"/>
          </p:nvPr>
        </p:nvSpPr>
        <p:spPr>
          <a:xfrm>
            <a:off x="7736831" y="1737360"/>
            <a:ext cx="14632305" cy="10241280"/>
          </a:xfrm>
        </p:spPr>
        <p:txBody>
          <a:bodyPr/>
          <a:lstStyle>
            <a:lvl1pPr>
              <a:defRPr sz="4000"/>
            </a:lvl1pPr>
            <a:lvl2pPr>
              <a:defRPr sz="3600"/>
            </a:lvl2pPr>
            <a:lvl3pPr>
              <a:defRPr sz="32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2131" y="6988352"/>
            <a:ext cx="5670018" cy="4643980"/>
          </a:xfrm>
        </p:spPr>
        <p:txBody>
          <a:bodyPr anchor="t">
            <a:normAutofit/>
          </a:bodyPr>
          <a:lstStyle>
            <a:lvl1pPr marL="0" indent="0">
              <a:lnSpc>
                <a:spcPct val="100000"/>
              </a:lnSpc>
              <a:buNone/>
              <a:defRPr sz="2800">
                <a:solidFill>
                  <a:srgbClr val="FFFFFF"/>
                </a:solidFill>
              </a:defRPr>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12/22/2021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A8CF1B3-96A0-D24B-B5C9-B5B93FF4523E}" type="slidenum">
              <a:rPr lang="uk-UA" smtClean="0"/>
              <a:pPr/>
              <a:t>‹#›</a:t>
            </a:fld>
            <a:endParaRPr lang="uk-UA"/>
          </a:p>
        </p:txBody>
      </p:sp>
    </p:spTree>
    <p:extLst>
      <p:ext uri="{BB962C8B-B14F-4D97-AF65-F5344CB8AC3E}">
        <p14:creationId xmlns:p14="http://schemas.microsoft.com/office/powerpoint/2010/main" val="122822374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BA8CF1B3-96A0-D24B-B5C9-B5B93FF4523E}" type="slidenum">
              <a:rPr lang="uk-UA" smtClean="0"/>
              <a:pPr/>
              <a:t>‹#›</a:t>
            </a:fld>
            <a:endParaRPr lang="uk-UA"/>
          </a:p>
        </p:txBody>
      </p:sp>
      <p:sp>
        <p:nvSpPr>
          <p:cNvPr id="2" name="Title 1"/>
          <p:cNvSpPr>
            <a:spLocks noGrp="1"/>
          </p:cNvSpPr>
          <p:nvPr>
            <p:ph type="title"/>
          </p:nvPr>
        </p:nvSpPr>
        <p:spPr>
          <a:xfrm>
            <a:off x="512131" y="2286000"/>
            <a:ext cx="5670018" cy="4754880"/>
          </a:xfrm>
        </p:spPr>
        <p:txBody>
          <a:bodyPr anchor="b">
            <a:normAutofit/>
          </a:bodyPr>
          <a:lstStyle>
            <a:lvl1pPr>
              <a:defRPr sz="6400" b="0"/>
            </a:lvl1pPr>
          </a:lstStyle>
          <a:p>
            <a:r>
              <a:rPr lang="en-US"/>
              <a:t>Click to edit Master title style</a:t>
            </a:r>
          </a:p>
        </p:txBody>
      </p:sp>
      <p:sp>
        <p:nvSpPr>
          <p:cNvPr id="4" name="Text Placeholder 3"/>
          <p:cNvSpPr>
            <a:spLocks noGrp="1"/>
          </p:cNvSpPr>
          <p:nvPr>
            <p:ph type="body" sz="half" idx="2"/>
          </p:nvPr>
        </p:nvSpPr>
        <p:spPr>
          <a:xfrm>
            <a:off x="512131" y="6986016"/>
            <a:ext cx="5670018" cy="4645152"/>
          </a:xfrm>
        </p:spPr>
        <p:txBody>
          <a:bodyPr anchor="t">
            <a:normAutofit/>
          </a:bodyPr>
          <a:lstStyle>
            <a:lvl1pPr marL="0" indent="0">
              <a:lnSpc>
                <a:spcPct val="100000"/>
              </a:lnSpc>
              <a:buNone/>
              <a:defRPr sz="2800">
                <a:solidFill>
                  <a:srgbClr val="FFFFFF"/>
                </a:solidFill>
              </a:defRPr>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3" name="Picture Placeholder 2"/>
          <p:cNvSpPr>
            <a:spLocks noGrp="1" noChangeAspect="1"/>
          </p:cNvSpPr>
          <p:nvPr>
            <p:ph type="pic" idx="1"/>
          </p:nvPr>
        </p:nvSpPr>
        <p:spPr>
          <a:xfrm>
            <a:off x="7142218" y="1534838"/>
            <a:ext cx="16232573" cy="10661904"/>
          </a:xfrm>
          <a:solidFill>
            <a:schemeClr val="bg1">
              <a:lumMod val="75000"/>
            </a:schemeClr>
          </a:solidFill>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8" name="Date Placeholder 7"/>
          <p:cNvSpPr>
            <a:spLocks noGrp="1"/>
          </p:cNvSpPr>
          <p:nvPr>
            <p:ph type="dt" sz="half" idx="10"/>
          </p:nvPr>
        </p:nvSpPr>
        <p:spPr/>
        <p:txBody>
          <a:bodyPr/>
          <a:lstStyle/>
          <a:p>
            <a:fld id="{5586B75A-687E-405C-8A0B-8D00578BA2C3}" type="datetimeFigureOut">
              <a:rPr lang="en-US" dirty="0"/>
              <a:pPr/>
              <a:t>12/22/2021</a:t>
            </a:fld>
            <a:endParaRPr lang="en-US"/>
          </a:p>
        </p:txBody>
      </p:sp>
      <p:sp>
        <p:nvSpPr>
          <p:cNvPr id="9" name="Footer Placeholder 8"/>
          <p:cNvSpPr>
            <a:spLocks noGrp="1"/>
          </p:cNvSpPr>
          <p:nvPr>
            <p:ph type="ftr" sz="quarter" idx="11"/>
          </p:nvPr>
        </p:nvSpPr>
        <p:spPr>
          <a:xfrm>
            <a:off x="6999114" y="12712701"/>
            <a:ext cx="11824573" cy="730250"/>
          </a:xfrm>
        </p:spPr>
        <p:txBody>
          <a:bodyPr/>
          <a:lstStyle/>
          <a:p>
            <a:endParaRPr lang="en-US"/>
          </a:p>
        </p:txBody>
      </p:sp>
    </p:spTree>
    <p:extLst>
      <p:ext uri="{BB962C8B-B14F-4D97-AF65-F5344CB8AC3E}">
        <p14:creationId xmlns:p14="http://schemas.microsoft.com/office/powerpoint/2010/main" val="325208462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1_Picture with Caption-Modifie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BA8CF1B3-96A0-D24B-B5C9-B5B93FF4523E}" type="slidenum">
              <a:rPr lang="uk-UA" smtClean="0"/>
              <a:pPr/>
              <a:t>‹#›</a:t>
            </a:fld>
            <a:endParaRPr lang="uk-UA"/>
          </a:p>
        </p:txBody>
      </p:sp>
      <p:sp>
        <p:nvSpPr>
          <p:cNvPr id="2" name="Title 1"/>
          <p:cNvSpPr>
            <a:spLocks noGrp="1"/>
          </p:cNvSpPr>
          <p:nvPr>
            <p:ph type="title"/>
          </p:nvPr>
        </p:nvSpPr>
        <p:spPr>
          <a:xfrm>
            <a:off x="512131" y="2286001"/>
            <a:ext cx="5670018" cy="2349062"/>
          </a:xfrm>
        </p:spPr>
        <p:txBody>
          <a:bodyPr anchor="t">
            <a:normAutofit/>
          </a:bodyPr>
          <a:lstStyle>
            <a:lvl1pPr>
              <a:defRPr sz="6400" b="0"/>
            </a:lvl1pPr>
          </a:lstStyle>
          <a:p>
            <a:r>
              <a:rPr lang="en-US" dirty="0"/>
              <a:t>Click to edit Master title style</a:t>
            </a:r>
          </a:p>
        </p:txBody>
      </p:sp>
      <p:sp>
        <p:nvSpPr>
          <p:cNvPr id="4" name="Text Placeholder 3"/>
          <p:cNvSpPr>
            <a:spLocks noGrp="1"/>
          </p:cNvSpPr>
          <p:nvPr>
            <p:ph type="body" sz="half" idx="2"/>
          </p:nvPr>
        </p:nvSpPr>
        <p:spPr>
          <a:xfrm>
            <a:off x="512131" y="4635063"/>
            <a:ext cx="5670018" cy="6996105"/>
          </a:xfrm>
        </p:spPr>
        <p:txBody>
          <a:bodyPr anchor="t">
            <a:normAutofit/>
          </a:bodyPr>
          <a:lstStyle>
            <a:lvl1pPr marL="0" indent="0">
              <a:lnSpc>
                <a:spcPct val="100000"/>
              </a:lnSpc>
              <a:buNone/>
              <a:defRPr sz="3600">
                <a:solidFill>
                  <a:srgbClr val="FFFFFF"/>
                </a:solidFill>
              </a:defRPr>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dirty="0"/>
              <a:t>Click to edit Master text styles</a:t>
            </a:r>
          </a:p>
        </p:txBody>
      </p:sp>
      <p:sp>
        <p:nvSpPr>
          <p:cNvPr id="3" name="Picture Placeholder 2"/>
          <p:cNvSpPr>
            <a:spLocks noGrp="1" noChangeAspect="1"/>
          </p:cNvSpPr>
          <p:nvPr>
            <p:ph type="pic" idx="1"/>
          </p:nvPr>
        </p:nvSpPr>
        <p:spPr>
          <a:xfrm>
            <a:off x="7142218" y="1534838"/>
            <a:ext cx="16232573" cy="10661904"/>
          </a:xfrm>
          <a:solidFill>
            <a:schemeClr val="bg1">
              <a:lumMod val="75000"/>
            </a:schemeClr>
          </a:solidFill>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8" name="Date Placeholder 7"/>
          <p:cNvSpPr>
            <a:spLocks noGrp="1"/>
          </p:cNvSpPr>
          <p:nvPr>
            <p:ph type="dt" sz="half" idx="10"/>
          </p:nvPr>
        </p:nvSpPr>
        <p:spPr/>
        <p:txBody>
          <a:bodyPr/>
          <a:lstStyle/>
          <a:p>
            <a:fld id="{5586B75A-687E-405C-8A0B-8D00578BA2C3}" type="datetimeFigureOut">
              <a:rPr lang="en-US" dirty="0"/>
              <a:pPr/>
              <a:t>12/22/2021</a:t>
            </a:fld>
            <a:endParaRPr lang="en-US"/>
          </a:p>
        </p:txBody>
      </p:sp>
      <p:sp>
        <p:nvSpPr>
          <p:cNvPr id="9" name="Footer Placeholder 8"/>
          <p:cNvSpPr>
            <a:spLocks noGrp="1"/>
          </p:cNvSpPr>
          <p:nvPr>
            <p:ph type="ftr" sz="quarter" idx="11"/>
          </p:nvPr>
        </p:nvSpPr>
        <p:spPr>
          <a:xfrm>
            <a:off x="6999114" y="12712701"/>
            <a:ext cx="11824573" cy="730250"/>
          </a:xfrm>
        </p:spPr>
        <p:txBody>
          <a:bodyPr/>
          <a:lstStyle/>
          <a:p>
            <a:endParaRPr lang="en-US"/>
          </a:p>
        </p:txBody>
      </p:sp>
    </p:spTree>
    <p:extLst>
      <p:ext uri="{BB962C8B-B14F-4D97-AF65-F5344CB8AC3E}">
        <p14:creationId xmlns:p14="http://schemas.microsoft.com/office/powerpoint/2010/main" val="213493468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Right-Modifie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CF1B3-96A0-D24B-B5C9-B5B93FF4523E}" type="slidenum">
              <a:rPr lang="uk-UA" smtClean="0"/>
              <a:pPr/>
              <a:t>‹#›</a:t>
            </a:fld>
            <a:endParaRPr lang="uk-UA"/>
          </a:p>
        </p:txBody>
      </p:sp>
      <p:sp>
        <p:nvSpPr>
          <p:cNvPr id="9" name="Rectangle 8">
            <a:extLst>
              <a:ext uri="{FF2B5EF4-FFF2-40B4-BE49-F238E27FC236}">
                <a16:creationId xmlns:a16="http://schemas.microsoft.com/office/drawing/2014/main" id="{0227654E-E235-4F2D-9092-C1173CE48B99}"/>
              </a:ext>
            </a:extLst>
          </p:cNvPr>
          <p:cNvSpPr/>
          <p:nvPr userDrawn="1"/>
        </p:nvSpPr>
        <p:spPr>
          <a:xfrm>
            <a:off x="0" y="1501454"/>
            <a:ext cx="768196" cy="1066190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A76E7F15-34D0-4966-9814-DA751E579304}"/>
              </a:ext>
            </a:extLst>
          </p:cNvPr>
          <p:cNvSpPr/>
          <p:nvPr userDrawn="1"/>
        </p:nvSpPr>
        <p:spPr>
          <a:xfrm>
            <a:off x="17484973" y="1501454"/>
            <a:ext cx="6888077" cy="106619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itle 1">
            <a:extLst>
              <a:ext uri="{FF2B5EF4-FFF2-40B4-BE49-F238E27FC236}">
                <a16:creationId xmlns:a16="http://schemas.microsoft.com/office/drawing/2014/main" id="{3CA5806E-72F8-4890-BCD4-0E05082886D3}"/>
              </a:ext>
            </a:extLst>
          </p:cNvPr>
          <p:cNvSpPr>
            <a:spLocks noGrp="1"/>
          </p:cNvSpPr>
          <p:nvPr>
            <p:ph type="title"/>
          </p:nvPr>
        </p:nvSpPr>
        <p:spPr>
          <a:xfrm>
            <a:off x="18044757" y="2286001"/>
            <a:ext cx="5670018" cy="2349062"/>
          </a:xfrm>
        </p:spPr>
        <p:txBody>
          <a:bodyPr anchor="t">
            <a:normAutofit/>
          </a:bodyPr>
          <a:lstStyle>
            <a:lvl1pPr>
              <a:defRPr sz="6400" b="0"/>
            </a:lvl1pPr>
          </a:lstStyle>
          <a:p>
            <a:r>
              <a:rPr lang="en-US" dirty="0"/>
              <a:t>Click to edit Master title style</a:t>
            </a:r>
          </a:p>
        </p:txBody>
      </p:sp>
      <p:sp>
        <p:nvSpPr>
          <p:cNvPr id="13" name="Text Placeholder 3">
            <a:extLst>
              <a:ext uri="{FF2B5EF4-FFF2-40B4-BE49-F238E27FC236}">
                <a16:creationId xmlns:a16="http://schemas.microsoft.com/office/drawing/2014/main" id="{F12AC0C4-DD6B-4047-8D65-DE2601D334D9}"/>
              </a:ext>
            </a:extLst>
          </p:cNvPr>
          <p:cNvSpPr>
            <a:spLocks noGrp="1"/>
          </p:cNvSpPr>
          <p:nvPr>
            <p:ph type="body" sz="half" idx="2"/>
          </p:nvPr>
        </p:nvSpPr>
        <p:spPr>
          <a:xfrm>
            <a:off x="18044757" y="4635063"/>
            <a:ext cx="5670018" cy="6996105"/>
          </a:xfrm>
        </p:spPr>
        <p:txBody>
          <a:bodyPr anchor="t">
            <a:normAutofit/>
          </a:bodyPr>
          <a:lstStyle>
            <a:lvl1pPr marL="0" indent="0">
              <a:lnSpc>
                <a:spcPct val="100000"/>
              </a:lnSpc>
              <a:buNone/>
              <a:defRPr sz="3600">
                <a:solidFill>
                  <a:srgbClr val="FFFFFF"/>
                </a:solidFill>
              </a:defRPr>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dirty="0"/>
              <a:t>Click to edit Master text styles</a:t>
            </a:r>
          </a:p>
        </p:txBody>
      </p:sp>
      <p:sp>
        <p:nvSpPr>
          <p:cNvPr id="14" name="Picture Placeholder 2">
            <a:extLst>
              <a:ext uri="{FF2B5EF4-FFF2-40B4-BE49-F238E27FC236}">
                <a16:creationId xmlns:a16="http://schemas.microsoft.com/office/drawing/2014/main" id="{A9B11071-E4A8-4278-8670-3A3A94D9C350}"/>
              </a:ext>
            </a:extLst>
          </p:cNvPr>
          <p:cNvSpPr>
            <a:spLocks noGrp="1" noChangeAspect="1"/>
          </p:cNvSpPr>
          <p:nvPr>
            <p:ph type="pic" idx="1"/>
          </p:nvPr>
        </p:nvSpPr>
        <p:spPr>
          <a:xfrm>
            <a:off x="990419" y="1501454"/>
            <a:ext cx="16232573" cy="10661904"/>
          </a:xfrm>
          <a:solidFill>
            <a:schemeClr val="bg1">
              <a:lumMod val="75000"/>
            </a:schemeClr>
          </a:solidFill>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Tree>
    <p:extLst>
      <p:ext uri="{BB962C8B-B14F-4D97-AF65-F5344CB8AC3E}">
        <p14:creationId xmlns:p14="http://schemas.microsoft.com/office/powerpoint/2010/main" val="44712616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12/22/2021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8CF1B3-96A0-D24B-B5C9-B5B93FF4523E}" type="slidenum">
              <a:rPr lang="uk-UA" smtClean="0"/>
              <a:pPr/>
              <a:t>‹#›</a:t>
            </a:fld>
            <a:endParaRPr lang="uk-UA"/>
          </a:p>
        </p:txBody>
      </p:sp>
    </p:spTree>
    <p:extLst>
      <p:ext uri="{BB962C8B-B14F-4D97-AF65-F5344CB8AC3E}">
        <p14:creationId xmlns:p14="http://schemas.microsoft.com/office/powerpoint/2010/main" val="228143833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99" y="1981200"/>
            <a:ext cx="5639534" cy="990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36831" y="1737360"/>
            <a:ext cx="14632305" cy="1024128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12/22/2021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8CF1B3-96A0-D24B-B5C9-B5B93FF4523E}" type="slidenum">
              <a:rPr lang="uk-UA" smtClean="0"/>
              <a:pPr/>
              <a:t>‹#›</a:t>
            </a:fld>
            <a:endParaRPr lang="uk-UA"/>
          </a:p>
        </p:txBody>
      </p:sp>
    </p:spTree>
    <p:extLst>
      <p:ext uri="{BB962C8B-B14F-4D97-AF65-F5344CB8AC3E}">
        <p14:creationId xmlns:p14="http://schemas.microsoft.com/office/powerpoint/2010/main" val="364212204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Slide — 01">
    <p:spTree>
      <p:nvGrpSpPr>
        <p:cNvPr id="1" name=""/>
        <p:cNvGrpSpPr/>
        <p:nvPr/>
      </p:nvGrpSpPr>
      <p:grpSpPr>
        <a:xfrm>
          <a:off x="0" y="0"/>
          <a:ext cx="0" cy="0"/>
          <a:chOff x="0" y="0"/>
          <a:chExt cx="0" cy="0"/>
        </a:xfrm>
      </p:grpSpPr>
      <p:sp>
        <p:nvSpPr>
          <p:cNvPr id="2" name="Title 1"/>
          <p:cNvSpPr>
            <a:spLocks noGrp="1"/>
          </p:cNvSpPr>
          <p:nvPr>
            <p:ph type="ctrTitle"/>
          </p:nvPr>
        </p:nvSpPr>
        <p:spPr>
          <a:xfrm>
            <a:off x="1144587" y="1143000"/>
            <a:ext cx="22097999" cy="1219177"/>
          </a:xfrm>
        </p:spPr>
        <p:txBody>
          <a:bodyPr lIns="0" tIns="0" rIns="0" bIns="0">
            <a:normAutofit/>
          </a:bodyPr>
          <a:lstStyle>
            <a:lvl1pPr>
              <a:defRPr sz="6800" b="0" i="0" baseline="0">
                <a:solidFill>
                  <a:srgbClr val="576F7F"/>
                </a:solidFill>
                <a:latin typeface="Times New Roman" panose="02020603050405020304" pitchFamily="18" charset="0"/>
                <a:cs typeface="Times New Roman" panose="02020603050405020304" pitchFamily="18" charset="0"/>
              </a:defRPr>
            </a:lvl1pPr>
          </a:lstStyle>
          <a:p>
            <a:r>
              <a:rPr lang="tr-TR"/>
              <a:t>Click to edit Master title style</a:t>
            </a:r>
            <a:endParaRPr lang="en-US"/>
          </a:p>
        </p:txBody>
      </p:sp>
      <p:cxnSp>
        <p:nvCxnSpPr>
          <p:cNvPr id="7" name="Straight Connector 6"/>
          <p:cNvCxnSpPr/>
          <p:nvPr userDrawn="1"/>
        </p:nvCxnSpPr>
        <p:spPr>
          <a:xfrm>
            <a:off x="757240" y="12189150"/>
            <a:ext cx="22860000"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sp>
        <p:nvSpPr>
          <p:cNvPr id="14" name="Slide Number Placeholder 6">
            <a:extLst>
              <a:ext uri="{FF2B5EF4-FFF2-40B4-BE49-F238E27FC236}">
                <a16:creationId xmlns:a16="http://schemas.microsoft.com/office/drawing/2014/main" id="{15477045-8978-C243-A476-24F640793CCB}"/>
              </a:ext>
            </a:extLst>
          </p:cNvPr>
          <p:cNvSpPr>
            <a:spLocks noGrp="1"/>
          </p:cNvSpPr>
          <p:nvPr>
            <p:ph type="sldNum" sz="quarter" idx="12"/>
          </p:nvPr>
        </p:nvSpPr>
        <p:spPr>
          <a:xfrm>
            <a:off x="22674363" y="12586392"/>
            <a:ext cx="950812" cy="732365"/>
          </a:xfrm>
        </p:spPr>
        <p:txBody>
          <a:bodyPr/>
          <a:lstStyle>
            <a:lvl1pPr algn="r">
              <a:defRPr>
                <a:solidFill>
                  <a:srgbClr val="576F7F"/>
                </a:solidFill>
              </a:defRPr>
            </a:lvl1pPr>
          </a:lstStyle>
          <a:p>
            <a:fld id="{BA8CF1B3-96A0-D24B-B5C9-B5B93FF4523E}" type="slidenum">
              <a:rPr lang="uk-UA" smtClean="0"/>
              <a:pPr/>
              <a:t>‹#›</a:t>
            </a:fld>
            <a:endParaRPr lang="uk-UA"/>
          </a:p>
        </p:txBody>
      </p:sp>
      <p:sp>
        <p:nvSpPr>
          <p:cNvPr id="21" name="Text Placeholder 7">
            <a:extLst>
              <a:ext uri="{FF2B5EF4-FFF2-40B4-BE49-F238E27FC236}">
                <a16:creationId xmlns:a16="http://schemas.microsoft.com/office/drawing/2014/main" id="{3A2D9A2B-8B34-F540-99A1-C92EEC6DA8F4}"/>
              </a:ext>
            </a:extLst>
          </p:cNvPr>
          <p:cNvSpPr>
            <a:spLocks noGrp="1"/>
          </p:cNvSpPr>
          <p:nvPr>
            <p:ph type="body" sz="quarter" idx="14" hasCustomPrompt="1"/>
          </p:nvPr>
        </p:nvSpPr>
        <p:spPr>
          <a:xfrm>
            <a:off x="1144586" y="3152752"/>
            <a:ext cx="22098002" cy="7607594"/>
          </a:xfrm>
          <a:prstGeom prst="rect">
            <a:avLst/>
          </a:prstGeom>
        </p:spPr>
        <p:txBody>
          <a:bodyPr>
            <a:normAutofit/>
          </a:bodyPr>
          <a:lstStyle>
            <a:lvl1pPr marL="457200" indent="-365760">
              <a:spcBef>
                <a:spcPts val="600"/>
              </a:spcBef>
              <a:spcAft>
                <a:spcPts val="300"/>
              </a:spcAft>
              <a:buFont typeface="Arial" panose="020B0604020202020204" pitchFamily="34" charset="0"/>
              <a:buChar char="•"/>
              <a:defRPr sz="4800">
                <a:solidFill>
                  <a:srgbClr val="576F7F"/>
                </a:solidFill>
                <a:latin typeface="Times New Roman" panose="02020603050405020304" pitchFamily="18" charset="0"/>
                <a:cs typeface="Times New Roman" panose="02020603050405020304" pitchFamily="18" charset="0"/>
              </a:defRPr>
            </a:lvl1pPr>
            <a:lvl2pPr marL="822960" indent="-365125">
              <a:spcBef>
                <a:spcPts val="300"/>
              </a:spcBef>
              <a:spcAft>
                <a:spcPts val="300"/>
              </a:spcAft>
              <a:buFont typeface="Times New Roman" panose="02020603050405020304" pitchFamily="18" charset="0"/>
              <a:buChar char="–"/>
              <a:defRPr sz="4000">
                <a:latin typeface="Times New Roman" panose="02020603050405020304" pitchFamily="18" charset="0"/>
                <a:cs typeface="Times New Roman" panose="02020603050405020304" pitchFamily="18" charset="0"/>
              </a:defRPr>
            </a:lvl2pPr>
            <a:lvl3pPr marL="1188720" indent="-365760" algn="l">
              <a:spcBef>
                <a:spcPts val="300"/>
              </a:spcBef>
              <a:spcAft>
                <a:spcPts val="300"/>
              </a:spcAft>
              <a:buFont typeface="Courier New" panose="02070309020205020404" pitchFamily="49" charset="0"/>
              <a:buChar char="o"/>
              <a:defRPr sz="3600">
                <a:solidFill>
                  <a:srgbClr val="576F7F"/>
                </a:solidFill>
                <a:latin typeface="Times New Roman" panose="02020603050405020304" pitchFamily="18" charset="0"/>
                <a:cs typeface="Times New Roman" panose="02020603050405020304" pitchFamily="18" charset="0"/>
              </a:defRPr>
            </a:lvl3pPr>
            <a:lvl4pPr marL="1554480" indent="-365760">
              <a:spcBef>
                <a:spcPts val="0"/>
              </a:spcBef>
              <a:buFont typeface="Wingdings" panose="05000000000000000000" pitchFamily="2" charset="2"/>
              <a:buChar char="§"/>
              <a:defRPr sz="3200">
                <a:latin typeface="Times New Roman" panose="02020603050405020304" pitchFamily="18" charset="0"/>
                <a:cs typeface="Times New Roman" panose="02020603050405020304" pitchFamily="18" charset="0"/>
              </a:defRPr>
            </a:lvl4pPr>
            <a:lvl5pPr marL="1920240" indent="-365760">
              <a:spcBef>
                <a:spcPts val="0"/>
              </a:spcBef>
              <a:buFont typeface="Times New Roman" panose="02020603050405020304" pitchFamily="18" charset="0"/>
              <a:buChar char="‣"/>
              <a:defRPr sz="3200">
                <a:latin typeface="Times New Roman" panose="02020603050405020304" pitchFamily="18" charset="0"/>
                <a:cs typeface="Times New Roman" panose="02020603050405020304" pitchFamily="18" charset="0"/>
              </a:defRPr>
            </a:lvl5pPr>
          </a:lstStyle>
          <a:p>
            <a:pPr lvl="0"/>
            <a:r>
              <a:rPr lang="en-US"/>
              <a:t>First level bullet</a:t>
            </a:r>
          </a:p>
          <a:p>
            <a:pPr lvl="1"/>
            <a:r>
              <a:rPr lang="en-US"/>
              <a:t>Second level bullet</a:t>
            </a:r>
          </a:p>
          <a:p>
            <a:pPr lvl="2"/>
            <a:r>
              <a:rPr lang="en-US"/>
              <a:t>Third level bullet</a:t>
            </a:r>
          </a:p>
          <a:p>
            <a:pPr lvl="3"/>
            <a:r>
              <a:rPr lang="en-US"/>
              <a:t>Fourth level bullet</a:t>
            </a:r>
          </a:p>
          <a:p>
            <a:pPr lvl="4"/>
            <a:r>
              <a:rPr lang="en-US"/>
              <a:t>Fifth level bullet</a:t>
            </a:r>
            <a:endParaRPr lang="tr-TR"/>
          </a:p>
        </p:txBody>
      </p:sp>
    </p:spTree>
    <p:extLst>
      <p:ext uri="{BB962C8B-B14F-4D97-AF65-F5344CB8AC3E}">
        <p14:creationId xmlns:p14="http://schemas.microsoft.com/office/powerpoint/2010/main" val="3388584607"/>
      </p:ext>
    </p:extLst>
  </p:cSld>
  <p:clrMapOvr>
    <a:masterClrMapping/>
  </p:clrMapOvr>
  <p:extLst>
    <p:ext uri="{DCECCB84-F9BA-43D5-87BE-67443E8EF086}">
      <p15:sldGuideLst xmlns:p15="http://schemas.microsoft.com/office/powerpoint/2012/main">
        <p15:guide id="1" orient="horz" pos="7680">
          <p15:clr>
            <a:srgbClr val="FBAE40"/>
          </p15:clr>
        </p15:guide>
        <p15:guide id="2" pos="7681">
          <p15:clr>
            <a:srgbClr val="FBAE40"/>
          </p15:clr>
        </p15:guide>
        <p15:guide id="3" orient="horz" pos="240">
          <p15:clr>
            <a:srgbClr val="FBAE40"/>
          </p15:clr>
        </p15:guide>
        <p15:guide id="4" pos="721">
          <p15:clr>
            <a:srgbClr val="FBAE40"/>
          </p15:clr>
        </p15:guide>
        <p15:guide id="5" pos="14881">
          <p15:clr>
            <a:srgbClr val="FBAE40"/>
          </p15:clr>
        </p15:guide>
        <p15:guide id="6" pos="14641">
          <p15:clr>
            <a:srgbClr val="FBAE40"/>
          </p15:clr>
        </p15:guide>
        <p15:guide id="7" orient="horz" pos="720">
          <p15:clr>
            <a:srgbClr val="FBAE40"/>
          </p15:clr>
        </p15:guide>
        <p15:guide id="8" orient="horz" pos="7200">
          <p15:clr>
            <a:srgbClr val="FBAE40"/>
          </p15:clr>
        </p15:guide>
        <p15:guide id="9" pos="48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Slide — 02">
    <p:spTree>
      <p:nvGrpSpPr>
        <p:cNvPr id="1" name=""/>
        <p:cNvGrpSpPr/>
        <p:nvPr/>
      </p:nvGrpSpPr>
      <p:grpSpPr>
        <a:xfrm>
          <a:off x="0" y="0"/>
          <a:ext cx="0" cy="0"/>
          <a:chOff x="0" y="0"/>
          <a:chExt cx="0" cy="0"/>
        </a:xfrm>
      </p:grpSpPr>
      <p:sp>
        <p:nvSpPr>
          <p:cNvPr id="2" name="Title 1"/>
          <p:cNvSpPr>
            <a:spLocks noGrp="1"/>
          </p:cNvSpPr>
          <p:nvPr>
            <p:ph type="ctrTitle"/>
          </p:nvPr>
        </p:nvSpPr>
        <p:spPr>
          <a:xfrm>
            <a:off x="1144587" y="1143000"/>
            <a:ext cx="22097999" cy="1219177"/>
          </a:xfrm>
        </p:spPr>
        <p:txBody>
          <a:bodyPr lIns="0" tIns="0" rIns="0" bIns="0">
            <a:normAutofit/>
          </a:bodyPr>
          <a:lstStyle>
            <a:lvl1pPr>
              <a:defRPr sz="6800" b="0" i="0" baseline="0">
                <a:solidFill>
                  <a:srgbClr val="576F7F"/>
                </a:solidFill>
                <a:latin typeface="Times New Roman" panose="02020603050405020304" pitchFamily="18" charset="0"/>
                <a:cs typeface="Times New Roman" panose="02020603050405020304" pitchFamily="18" charset="0"/>
              </a:defRPr>
            </a:lvl1pPr>
          </a:lstStyle>
          <a:p>
            <a:r>
              <a:rPr lang="tr-TR" err="1"/>
              <a:t>Click</a:t>
            </a:r>
            <a:r>
              <a:rPr lang="tr-TR"/>
              <a:t> </a:t>
            </a:r>
            <a:r>
              <a:rPr lang="tr-TR" err="1"/>
              <a:t>to</a:t>
            </a:r>
            <a:r>
              <a:rPr lang="tr-TR"/>
              <a:t> </a:t>
            </a:r>
            <a:r>
              <a:rPr lang="tr-TR" err="1"/>
              <a:t>edit</a:t>
            </a:r>
            <a:r>
              <a:rPr lang="tr-TR"/>
              <a:t> Master </a:t>
            </a:r>
            <a:r>
              <a:rPr lang="tr-TR" err="1"/>
              <a:t>title</a:t>
            </a:r>
            <a:r>
              <a:rPr lang="tr-TR"/>
              <a:t> </a:t>
            </a:r>
            <a:r>
              <a:rPr lang="tr-TR" err="1"/>
              <a:t>style</a:t>
            </a:r>
            <a:endParaRPr lang="en-US"/>
          </a:p>
        </p:txBody>
      </p:sp>
      <p:cxnSp>
        <p:nvCxnSpPr>
          <p:cNvPr id="7" name="Straight Connector 6"/>
          <p:cNvCxnSpPr/>
          <p:nvPr userDrawn="1"/>
        </p:nvCxnSpPr>
        <p:spPr>
          <a:xfrm>
            <a:off x="757240" y="12189150"/>
            <a:ext cx="22860000"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sp>
        <p:nvSpPr>
          <p:cNvPr id="14" name="Slide Number Placeholder 6">
            <a:extLst>
              <a:ext uri="{FF2B5EF4-FFF2-40B4-BE49-F238E27FC236}">
                <a16:creationId xmlns:a16="http://schemas.microsoft.com/office/drawing/2014/main" id="{15477045-8978-C243-A476-24F640793CCB}"/>
              </a:ext>
            </a:extLst>
          </p:cNvPr>
          <p:cNvSpPr>
            <a:spLocks noGrp="1"/>
          </p:cNvSpPr>
          <p:nvPr>
            <p:ph type="sldNum" sz="quarter" idx="12"/>
          </p:nvPr>
        </p:nvSpPr>
        <p:spPr>
          <a:xfrm>
            <a:off x="22674363" y="12586392"/>
            <a:ext cx="950812" cy="732365"/>
          </a:xfrm>
        </p:spPr>
        <p:txBody>
          <a:bodyPr/>
          <a:lstStyle>
            <a:lvl1pPr algn="r">
              <a:defRPr>
                <a:solidFill>
                  <a:srgbClr val="576F7F"/>
                </a:solidFill>
              </a:defRPr>
            </a:lvl1pPr>
          </a:lstStyle>
          <a:p>
            <a:fld id="{BA8CF1B3-96A0-D24B-B5C9-B5B93FF4523E}" type="slidenum">
              <a:rPr lang="uk-UA" smtClean="0"/>
              <a:pPr/>
              <a:t>‹#›</a:t>
            </a:fld>
            <a:endParaRPr lang="uk-UA"/>
          </a:p>
        </p:txBody>
      </p:sp>
      <p:sp>
        <p:nvSpPr>
          <p:cNvPr id="26" name="Text Placeholder 7">
            <a:extLst>
              <a:ext uri="{FF2B5EF4-FFF2-40B4-BE49-F238E27FC236}">
                <a16:creationId xmlns:a16="http://schemas.microsoft.com/office/drawing/2014/main" id="{712FB6B8-B494-0F4A-88E7-5A10924214A0}"/>
              </a:ext>
            </a:extLst>
          </p:cNvPr>
          <p:cNvSpPr>
            <a:spLocks noGrp="1"/>
          </p:cNvSpPr>
          <p:nvPr>
            <p:ph type="body" sz="quarter" idx="15"/>
          </p:nvPr>
        </p:nvSpPr>
        <p:spPr>
          <a:xfrm>
            <a:off x="1144586" y="3152752"/>
            <a:ext cx="22098002" cy="3860491"/>
          </a:xfrm>
          <a:prstGeom prst="rect">
            <a:avLst/>
          </a:prstGeom>
        </p:spPr>
        <p:txBody>
          <a:bodyPr>
            <a:normAutofit/>
          </a:bodyPr>
          <a:lstStyle>
            <a:lvl1pPr>
              <a:defRPr sz="480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2438430"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
        <p:nvSpPr>
          <p:cNvPr id="27" name="Text Placeholder 7">
            <a:extLst>
              <a:ext uri="{FF2B5EF4-FFF2-40B4-BE49-F238E27FC236}">
                <a16:creationId xmlns:a16="http://schemas.microsoft.com/office/drawing/2014/main" id="{E07D1BF5-CC75-D548-877A-F9B67A02FBA6}"/>
              </a:ext>
            </a:extLst>
          </p:cNvPr>
          <p:cNvSpPr>
            <a:spLocks noGrp="1"/>
          </p:cNvSpPr>
          <p:nvPr>
            <p:ph type="body" sz="quarter" idx="16"/>
          </p:nvPr>
        </p:nvSpPr>
        <p:spPr>
          <a:xfrm>
            <a:off x="1144586" y="7781903"/>
            <a:ext cx="10682748" cy="3648098"/>
          </a:xfrm>
          <a:prstGeom prst="rect">
            <a:avLst/>
          </a:prstGeom>
        </p:spPr>
        <p:txBody>
          <a:bodyPr>
            <a:normAutofit/>
          </a:bodyPr>
          <a:lstStyle>
            <a:lvl1pPr marL="457200" indent="-457200">
              <a:buFont typeface="Arial" panose="020B0604020202020204" pitchFamily="34" charset="0"/>
              <a:buChar char="•"/>
              <a:defRPr sz="280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2438430"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a:t>Click to edit Master text styles</a:t>
            </a:r>
          </a:p>
        </p:txBody>
      </p:sp>
      <p:sp>
        <p:nvSpPr>
          <p:cNvPr id="28" name="Text Placeholder 7">
            <a:extLst>
              <a:ext uri="{FF2B5EF4-FFF2-40B4-BE49-F238E27FC236}">
                <a16:creationId xmlns:a16="http://schemas.microsoft.com/office/drawing/2014/main" id="{CE106A9F-1969-0644-9A50-A23079A8A24E}"/>
              </a:ext>
            </a:extLst>
          </p:cNvPr>
          <p:cNvSpPr>
            <a:spLocks noGrp="1"/>
          </p:cNvSpPr>
          <p:nvPr>
            <p:ph type="body" sz="quarter" idx="17"/>
          </p:nvPr>
        </p:nvSpPr>
        <p:spPr>
          <a:xfrm>
            <a:off x="12574586" y="7781903"/>
            <a:ext cx="10682748" cy="3648098"/>
          </a:xfrm>
          <a:prstGeom prst="rect">
            <a:avLst/>
          </a:prstGeom>
        </p:spPr>
        <p:txBody>
          <a:bodyPr>
            <a:normAutofit/>
          </a:bodyPr>
          <a:lstStyle>
            <a:lvl1pPr marL="457200" indent="-457200">
              <a:buFont typeface="Arial" panose="020B0604020202020204" pitchFamily="34" charset="0"/>
              <a:buChar char="•"/>
              <a:defRPr sz="280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2438430"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Tree>
    <p:extLst>
      <p:ext uri="{BB962C8B-B14F-4D97-AF65-F5344CB8AC3E}">
        <p14:creationId xmlns:p14="http://schemas.microsoft.com/office/powerpoint/2010/main" val="201582079"/>
      </p:ext>
    </p:extLst>
  </p:cSld>
  <p:clrMapOvr>
    <a:masterClrMapping/>
  </p:clrMapOvr>
  <p:extLst>
    <p:ext uri="{DCECCB84-F9BA-43D5-87BE-67443E8EF086}">
      <p15:sldGuideLst xmlns:p15="http://schemas.microsoft.com/office/powerpoint/2012/main">
        <p15:guide id="1" orient="horz" pos="7680">
          <p15:clr>
            <a:srgbClr val="FBAE40"/>
          </p15:clr>
        </p15:guide>
        <p15:guide id="2" pos="7681">
          <p15:clr>
            <a:srgbClr val="FBAE40"/>
          </p15:clr>
        </p15:guide>
        <p15:guide id="3" orient="horz" pos="240">
          <p15:clr>
            <a:srgbClr val="FBAE40"/>
          </p15:clr>
        </p15:guide>
        <p15:guide id="4" pos="721">
          <p15:clr>
            <a:srgbClr val="FBAE40"/>
          </p15:clr>
        </p15:guide>
        <p15:guide id="5" pos="14881">
          <p15:clr>
            <a:srgbClr val="FBAE40"/>
          </p15:clr>
        </p15:guide>
        <p15:guide id="6" pos="14641">
          <p15:clr>
            <a:srgbClr val="FBAE40"/>
          </p15:clr>
        </p15:guide>
        <p15:guide id="7" orient="horz" pos="720">
          <p15:clr>
            <a:srgbClr val="FBAE40"/>
          </p15:clr>
        </p15:guide>
        <p15:guide id="8" orient="horz" pos="7200">
          <p15:clr>
            <a:srgbClr val="FBAE40"/>
          </p15:clr>
        </p15:guide>
        <p15:guide id="9" pos="481">
          <p15:clr>
            <a:srgbClr val="FBAE40"/>
          </p15:clr>
        </p15:guide>
        <p15:guide id="10" pos="7921">
          <p15:clr>
            <a:srgbClr val="FBAE40"/>
          </p15:clr>
        </p15:guide>
        <p15:guide id="11" pos="744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ivider Slide — Yellow">
    <p:spTree>
      <p:nvGrpSpPr>
        <p:cNvPr id="1" name=""/>
        <p:cNvGrpSpPr/>
        <p:nvPr/>
      </p:nvGrpSpPr>
      <p:grpSpPr>
        <a:xfrm>
          <a:off x="0" y="0"/>
          <a:ext cx="0" cy="0"/>
          <a:chOff x="0" y="0"/>
          <a:chExt cx="0" cy="0"/>
        </a:xfrm>
      </p:grpSpPr>
      <p:sp>
        <p:nvSpPr>
          <p:cNvPr id="14" name="Slide Number Placeholder 6">
            <a:extLst>
              <a:ext uri="{FF2B5EF4-FFF2-40B4-BE49-F238E27FC236}">
                <a16:creationId xmlns:a16="http://schemas.microsoft.com/office/drawing/2014/main" id="{15477045-8978-C243-A476-24F640793CCB}"/>
              </a:ext>
            </a:extLst>
          </p:cNvPr>
          <p:cNvSpPr>
            <a:spLocks noGrp="1"/>
          </p:cNvSpPr>
          <p:nvPr>
            <p:ph type="sldNum" sz="quarter" idx="12"/>
          </p:nvPr>
        </p:nvSpPr>
        <p:spPr>
          <a:xfrm>
            <a:off x="22674363" y="12586392"/>
            <a:ext cx="950812" cy="732365"/>
          </a:xfrm>
        </p:spPr>
        <p:txBody>
          <a:bodyPr/>
          <a:lstStyle>
            <a:lvl1pPr algn="r">
              <a:defRPr>
                <a:solidFill>
                  <a:srgbClr val="576F7F"/>
                </a:solidFill>
              </a:defRPr>
            </a:lvl1pPr>
          </a:lstStyle>
          <a:p>
            <a:fld id="{BA8CF1B3-96A0-D24B-B5C9-B5B93FF4523E}" type="slidenum">
              <a:rPr lang="uk-UA" smtClean="0"/>
              <a:pPr/>
              <a:t>‹#›</a:t>
            </a:fld>
            <a:endParaRPr lang="uk-UA"/>
          </a:p>
        </p:txBody>
      </p:sp>
      <p:sp>
        <p:nvSpPr>
          <p:cNvPr id="21" name="Title 1">
            <a:extLst>
              <a:ext uri="{FF2B5EF4-FFF2-40B4-BE49-F238E27FC236}">
                <a16:creationId xmlns:a16="http://schemas.microsoft.com/office/drawing/2014/main" id="{F7B7FAD3-3A70-6441-A8ED-D420541B3A87}"/>
              </a:ext>
            </a:extLst>
          </p:cNvPr>
          <p:cNvSpPr>
            <a:spLocks noGrp="1"/>
          </p:cNvSpPr>
          <p:nvPr>
            <p:ph type="ctrTitle" hasCustomPrompt="1"/>
          </p:nvPr>
        </p:nvSpPr>
        <p:spPr>
          <a:xfrm>
            <a:off x="2269122" y="5531272"/>
            <a:ext cx="20496234" cy="3231728"/>
          </a:xfrm>
        </p:spPr>
        <p:txBody>
          <a:bodyPr lIns="0" tIns="0" rIns="0" bIns="0">
            <a:normAutofit/>
          </a:bodyPr>
          <a:lstStyle>
            <a:lvl1pPr>
              <a:defRPr sz="7200" b="0" i="0" baseline="0">
                <a:solidFill>
                  <a:schemeClr val="tx1"/>
                </a:solidFill>
                <a:latin typeface="Times New Roman" panose="02020603050405020304" pitchFamily="18" charset="0"/>
                <a:cs typeface="Times New Roman" panose="02020603050405020304" pitchFamily="18" charset="0"/>
              </a:defRPr>
            </a:lvl1pPr>
          </a:lstStyle>
          <a:p>
            <a:r>
              <a:rPr lang="tr-TR" err="1"/>
              <a:t>Click</a:t>
            </a:r>
            <a:r>
              <a:rPr lang="tr-TR"/>
              <a:t> </a:t>
            </a:r>
            <a:r>
              <a:rPr lang="tr-TR" err="1"/>
              <a:t>to</a:t>
            </a:r>
            <a:r>
              <a:rPr lang="tr-TR"/>
              <a:t> </a:t>
            </a:r>
            <a:r>
              <a:rPr lang="tr-TR" err="1"/>
              <a:t>edit</a:t>
            </a:r>
            <a:r>
              <a:rPr lang="tr-TR"/>
              <a:t> Master </a:t>
            </a:r>
            <a:r>
              <a:rPr lang="tr-TR" err="1"/>
              <a:t>title</a:t>
            </a:r>
            <a:r>
              <a:rPr lang="tr-TR"/>
              <a:t> </a:t>
            </a:r>
            <a:r>
              <a:rPr lang="tr-TR" err="1"/>
              <a:t>style</a:t>
            </a:r>
            <a:br>
              <a:rPr lang="en-US"/>
            </a:br>
            <a:r>
              <a:rPr lang="en-US"/>
              <a:t>2nd line</a:t>
            </a:r>
          </a:p>
        </p:txBody>
      </p:sp>
    </p:spTree>
    <p:extLst>
      <p:ext uri="{BB962C8B-B14F-4D97-AF65-F5344CB8AC3E}">
        <p14:creationId xmlns:p14="http://schemas.microsoft.com/office/powerpoint/2010/main" val="2863983247"/>
      </p:ext>
    </p:extLst>
  </p:cSld>
  <p:clrMapOvr>
    <a:masterClrMapping/>
  </p:clrMapOvr>
  <p:extLst>
    <p:ext uri="{DCECCB84-F9BA-43D5-87BE-67443E8EF086}">
      <p15:sldGuideLst xmlns:p15="http://schemas.microsoft.com/office/powerpoint/2012/main">
        <p15:guide id="1" orient="horz" pos="7680">
          <p15:clr>
            <a:srgbClr val="FBAE40"/>
          </p15:clr>
        </p15:guide>
        <p15:guide id="2" pos="7681">
          <p15:clr>
            <a:srgbClr val="FBAE40"/>
          </p15:clr>
        </p15:guide>
        <p15:guide id="3" orient="horz" pos="240">
          <p15:clr>
            <a:srgbClr val="FBAE40"/>
          </p15:clr>
        </p15:guide>
        <p15:guide id="4" pos="721">
          <p15:clr>
            <a:srgbClr val="FBAE40"/>
          </p15:clr>
        </p15:guide>
        <p15:guide id="5" pos="14881">
          <p15:clr>
            <a:srgbClr val="FBAE40"/>
          </p15:clr>
        </p15:guide>
        <p15:guide id="6" pos="14641">
          <p15:clr>
            <a:srgbClr val="FBAE40"/>
          </p15:clr>
        </p15:guide>
        <p15:guide id="7" orient="horz" pos="720">
          <p15:clr>
            <a:srgbClr val="FBAE40"/>
          </p15:clr>
        </p15:guide>
        <p15:guide id="8" orient="horz" pos="7200">
          <p15:clr>
            <a:srgbClr val="FBAE40"/>
          </p15:clr>
        </p15:guide>
        <p15:guide id="9" pos="481">
          <p15:clr>
            <a:srgbClr val="FBAE40"/>
          </p15:clr>
        </p15:guide>
        <p15:guide id="10" pos="144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 White">
    <p:spTree>
      <p:nvGrpSpPr>
        <p:cNvPr id="1" name=""/>
        <p:cNvGrpSpPr/>
        <p:nvPr/>
      </p:nvGrpSpPr>
      <p:grpSpPr>
        <a:xfrm>
          <a:off x="0" y="0"/>
          <a:ext cx="0" cy="0"/>
          <a:chOff x="0" y="0"/>
          <a:chExt cx="0" cy="0"/>
        </a:xfrm>
      </p:grpSpPr>
      <p:cxnSp>
        <p:nvCxnSpPr>
          <p:cNvPr id="7" name="Straight Connector 6"/>
          <p:cNvCxnSpPr/>
          <p:nvPr userDrawn="1"/>
        </p:nvCxnSpPr>
        <p:spPr>
          <a:xfrm>
            <a:off x="757240" y="12189150"/>
            <a:ext cx="22860000"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sp>
        <p:nvSpPr>
          <p:cNvPr id="14" name="Slide Number Placeholder 6">
            <a:extLst>
              <a:ext uri="{FF2B5EF4-FFF2-40B4-BE49-F238E27FC236}">
                <a16:creationId xmlns:a16="http://schemas.microsoft.com/office/drawing/2014/main" id="{15477045-8978-C243-A476-24F640793CCB}"/>
              </a:ext>
            </a:extLst>
          </p:cNvPr>
          <p:cNvSpPr>
            <a:spLocks noGrp="1"/>
          </p:cNvSpPr>
          <p:nvPr>
            <p:ph type="sldNum" sz="quarter" idx="12"/>
          </p:nvPr>
        </p:nvSpPr>
        <p:spPr>
          <a:xfrm>
            <a:off x="22674363" y="12586392"/>
            <a:ext cx="950812" cy="732365"/>
          </a:xfrm>
        </p:spPr>
        <p:txBody>
          <a:bodyPr/>
          <a:lstStyle>
            <a:lvl1pPr algn="r">
              <a:defRPr>
                <a:solidFill>
                  <a:srgbClr val="576F7F"/>
                </a:solidFill>
              </a:defRPr>
            </a:lvl1pPr>
          </a:lstStyle>
          <a:p>
            <a:fld id="{BA8CF1B3-96A0-D24B-B5C9-B5B93FF4523E}" type="slidenum">
              <a:rPr lang="uk-UA" smtClean="0"/>
              <a:pPr/>
              <a:t>‹#›</a:t>
            </a:fld>
            <a:endParaRPr lang="uk-UA"/>
          </a:p>
        </p:txBody>
      </p:sp>
      <p:sp>
        <p:nvSpPr>
          <p:cNvPr id="17" name="Title 1">
            <a:extLst>
              <a:ext uri="{FF2B5EF4-FFF2-40B4-BE49-F238E27FC236}">
                <a16:creationId xmlns:a16="http://schemas.microsoft.com/office/drawing/2014/main" id="{827B5FC5-D8F1-064D-8DDF-573695AF66C8}"/>
              </a:ext>
            </a:extLst>
          </p:cNvPr>
          <p:cNvSpPr>
            <a:spLocks noGrp="1"/>
          </p:cNvSpPr>
          <p:nvPr>
            <p:ph type="ctrTitle" hasCustomPrompt="1"/>
          </p:nvPr>
        </p:nvSpPr>
        <p:spPr>
          <a:xfrm>
            <a:off x="2269122" y="5531272"/>
            <a:ext cx="20496234" cy="3231728"/>
          </a:xfrm>
        </p:spPr>
        <p:txBody>
          <a:bodyPr lIns="0" tIns="0" rIns="0" bIns="0">
            <a:normAutofit/>
          </a:bodyPr>
          <a:lstStyle>
            <a:lvl1pPr>
              <a:defRPr sz="7200" b="0" i="0" baseline="0">
                <a:solidFill>
                  <a:srgbClr val="576F7F"/>
                </a:solidFill>
                <a:latin typeface="Times New Roman" panose="02020603050405020304" pitchFamily="18" charset="0"/>
                <a:cs typeface="Times New Roman" panose="02020603050405020304" pitchFamily="18" charset="0"/>
              </a:defRPr>
            </a:lvl1pPr>
          </a:lstStyle>
          <a:p>
            <a:r>
              <a:rPr lang="tr-TR" err="1"/>
              <a:t>Click</a:t>
            </a:r>
            <a:r>
              <a:rPr lang="tr-TR"/>
              <a:t> </a:t>
            </a:r>
            <a:r>
              <a:rPr lang="tr-TR" err="1"/>
              <a:t>to</a:t>
            </a:r>
            <a:r>
              <a:rPr lang="tr-TR"/>
              <a:t> </a:t>
            </a:r>
            <a:r>
              <a:rPr lang="tr-TR" err="1"/>
              <a:t>edit</a:t>
            </a:r>
            <a:r>
              <a:rPr lang="tr-TR"/>
              <a:t> Master </a:t>
            </a:r>
            <a:r>
              <a:rPr lang="tr-TR" err="1"/>
              <a:t>title</a:t>
            </a:r>
            <a:r>
              <a:rPr lang="tr-TR"/>
              <a:t> </a:t>
            </a:r>
            <a:r>
              <a:rPr lang="tr-TR" err="1"/>
              <a:t>style</a:t>
            </a:r>
            <a:br>
              <a:rPr lang="en-US"/>
            </a:br>
            <a:r>
              <a:rPr lang="en-US"/>
              <a:t>2nd line</a:t>
            </a:r>
          </a:p>
        </p:txBody>
      </p:sp>
    </p:spTree>
    <p:extLst>
      <p:ext uri="{BB962C8B-B14F-4D97-AF65-F5344CB8AC3E}">
        <p14:creationId xmlns:p14="http://schemas.microsoft.com/office/powerpoint/2010/main" val="1100277267"/>
      </p:ext>
    </p:extLst>
  </p:cSld>
  <p:clrMapOvr>
    <a:masterClrMapping/>
  </p:clrMapOvr>
  <p:extLst>
    <p:ext uri="{DCECCB84-F9BA-43D5-87BE-67443E8EF086}">
      <p15:sldGuideLst xmlns:p15="http://schemas.microsoft.com/office/powerpoint/2012/main">
        <p15:guide id="1" orient="horz" pos="7680">
          <p15:clr>
            <a:srgbClr val="FBAE40"/>
          </p15:clr>
        </p15:guide>
        <p15:guide id="2" pos="7681">
          <p15:clr>
            <a:srgbClr val="FBAE40"/>
          </p15:clr>
        </p15:guide>
        <p15:guide id="3" orient="horz" pos="240">
          <p15:clr>
            <a:srgbClr val="FBAE40"/>
          </p15:clr>
        </p15:guide>
        <p15:guide id="4" pos="721">
          <p15:clr>
            <a:srgbClr val="FBAE40"/>
          </p15:clr>
        </p15:guide>
        <p15:guide id="5" pos="14881">
          <p15:clr>
            <a:srgbClr val="FBAE40"/>
          </p15:clr>
        </p15:guide>
        <p15:guide id="6" pos="14641">
          <p15:clr>
            <a:srgbClr val="FBAE40"/>
          </p15:clr>
        </p15:guide>
        <p15:guide id="7" orient="horz" pos="720">
          <p15:clr>
            <a:srgbClr val="FBAE40"/>
          </p15:clr>
        </p15:guide>
        <p15:guide id="8" orient="horz" pos="7200">
          <p15:clr>
            <a:srgbClr val="FBAE40"/>
          </p15:clr>
        </p15:guide>
        <p15:guide id="9" pos="4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CF1B3-96A0-D24B-B5C9-B5B93FF4523E}" type="slidenum">
              <a:rPr lang="uk-UA" smtClean="0"/>
              <a:pPr/>
              <a:t>‹#›</a:t>
            </a:fld>
            <a:endParaRPr lang="uk-UA" dirty="0"/>
          </a:p>
        </p:txBody>
      </p:sp>
    </p:spTree>
    <p:extLst>
      <p:ext uri="{BB962C8B-B14F-4D97-AF65-F5344CB8AC3E}">
        <p14:creationId xmlns:p14="http://schemas.microsoft.com/office/powerpoint/2010/main" val="77946466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Slide — 02">
    <p:spTree>
      <p:nvGrpSpPr>
        <p:cNvPr id="1" name=""/>
        <p:cNvGrpSpPr/>
        <p:nvPr/>
      </p:nvGrpSpPr>
      <p:grpSpPr>
        <a:xfrm>
          <a:off x="0" y="0"/>
          <a:ext cx="0" cy="0"/>
          <a:chOff x="0" y="0"/>
          <a:chExt cx="0" cy="0"/>
        </a:xfrm>
      </p:grpSpPr>
      <p:cxnSp>
        <p:nvCxnSpPr>
          <p:cNvPr id="7" name="Straight Connector 6"/>
          <p:cNvCxnSpPr/>
          <p:nvPr userDrawn="1"/>
        </p:nvCxnSpPr>
        <p:spPr>
          <a:xfrm>
            <a:off x="757240" y="12189150"/>
            <a:ext cx="22860000"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sp>
        <p:nvSpPr>
          <p:cNvPr id="14" name="Slide Number Placeholder 6">
            <a:extLst>
              <a:ext uri="{FF2B5EF4-FFF2-40B4-BE49-F238E27FC236}">
                <a16:creationId xmlns:a16="http://schemas.microsoft.com/office/drawing/2014/main" id="{15477045-8978-C243-A476-24F640793CCB}"/>
              </a:ext>
            </a:extLst>
          </p:cNvPr>
          <p:cNvSpPr>
            <a:spLocks noGrp="1"/>
          </p:cNvSpPr>
          <p:nvPr>
            <p:ph type="sldNum" sz="quarter" idx="12"/>
          </p:nvPr>
        </p:nvSpPr>
        <p:spPr>
          <a:xfrm>
            <a:off x="22674363" y="12586392"/>
            <a:ext cx="950812" cy="732365"/>
          </a:xfrm>
        </p:spPr>
        <p:txBody>
          <a:bodyPr/>
          <a:lstStyle>
            <a:lvl1pPr algn="r">
              <a:defRPr>
                <a:solidFill>
                  <a:srgbClr val="576F7F"/>
                </a:solidFill>
              </a:defRPr>
            </a:lvl1pPr>
          </a:lstStyle>
          <a:p>
            <a:fld id="{BA8CF1B3-96A0-D24B-B5C9-B5B93FF4523E}" type="slidenum">
              <a:rPr lang="uk-UA" smtClean="0"/>
              <a:pPr/>
              <a:t>‹#›</a:t>
            </a:fld>
            <a:endParaRPr lang="uk-UA"/>
          </a:p>
        </p:txBody>
      </p:sp>
      <p:sp>
        <p:nvSpPr>
          <p:cNvPr id="22" name="Picture Placeholder 4">
            <a:extLst>
              <a:ext uri="{FF2B5EF4-FFF2-40B4-BE49-F238E27FC236}">
                <a16:creationId xmlns:a16="http://schemas.microsoft.com/office/drawing/2014/main" id="{C16D0DC0-1B50-B44F-A922-A1E6CBC25C7B}"/>
              </a:ext>
            </a:extLst>
          </p:cNvPr>
          <p:cNvSpPr>
            <a:spLocks noGrp="1"/>
          </p:cNvSpPr>
          <p:nvPr>
            <p:ph type="pic" sz="quarter" idx="21"/>
          </p:nvPr>
        </p:nvSpPr>
        <p:spPr>
          <a:xfrm>
            <a:off x="1144588" y="1143001"/>
            <a:ext cx="22083252" cy="10287000"/>
          </a:xfrm>
          <a:prstGeom prst="rect">
            <a:avLst/>
          </a:prstGeom>
        </p:spPr>
        <p:txBody>
          <a:bodyPr/>
          <a:lstStyle/>
          <a:p>
            <a:endParaRPr lang="en-US"/>
          </a:p>
        </p:txBody>
      </p:sp>
    </p:spTree>
    <p:extLst>
      <p:ext uri="{BB962C8B-B14F-4D97-AF65-F5344CB8AC3E}">
        <p14:creationId xmlns:p14="http://schemas.microsoft.com/office/powerpoint/2010/main" val="3370490306"/>
      </p:ext>
    </p:extLst>
  </p:cSld>
  <p:clrMapOvr>
    <a:masterClrMapping/>
  </p:clrMapOvr>
  <p:extLst>
    <p:ext uri="{DCECCB84-F9BA-43D5-87BE-67443E8EF086}">
      <p15:sldGuideLst xmlns:p15="http://schemas.microsoft.com/office/powerpoint/2012/main">
        <p15:guide id="1" orient="horz" pos="7680">
          <p15:clr>
            <a:srgbClr val="FBAE40"/>
          </p15:clr>
        </p15:guide>
        <p15:guide id="2" pos="7681">
          <p15:clr>
            <a:srgbClr val="FBAE40"/>
          </p15:clr>
        </p15:guide>
        <p15:guide id="3" orient="horz" pos="240">
          <p15:clr>
            <a:srgbClr val="FBAE40"/>
          </p15:clr>
        </p15:guide>
        <p15:guide id="4" pos="721">
          <p15:clr>
            <a:srgbClr val="FBAE40"/>
          </p15:clr>
        </p15:guide>
        <p15:guide id="5" pos="14881">
          <p15:clr>
            <a:srgbClr val="FBAE40"/>
          </p15:clr>
        </p15:guide>
        <p15:guide id="6" pos="14641">
          <p15:clr>
            <a:srgbClr val="FBAE40"/>
          </p15:clr>
        </p15:guide>
        <p15:guide id="7" orient="horz" pos="720">
          <p15:clr>
            <a:srgbClr val="FBAE40"/>
          </p15:clr>
        </p15:guide>
        <p15:guide id="8" orient="horz" pos="7200">
          <p15:clr>
            <a:srgbClr val="FBAE40"/>
          </p15:clr>
        </p15:guide>
        <p15:guide id="9" pos="481">
          <p15:clr>
            <a:srgbClr val="FBAE40"/>
          </p15:clr>
        </p15:guide>
        <p15:guide id="10" pos="7441">
          <p15:clr>
            <a:srgbClr val="FBAE40"/>
          </p15:clr>
        </p15:guide>
        <p15:guide id="11" pos="792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Text Slide — 02">
    <p:spTree>
      <p:nvGrpSpPr>
        <p:cNvPr id="1" name=""/>
        <p:cNvGrpSpPr/>
        <p:nvPr/>
      </p:nvGrpSpPr>
      <p:grpSpPr>
        <a:xfrm>
          <a:off x="0" y="0"/>
          <a:ext cx="0" cy="0"/>
          <a:chOff x="0" y="0"/>
          <a:chExt cx="0" cy="0"/>
        </a:xfrm>
      </p:grpSpPr>
      <p:sp>
        <p:nvSpPr>
          <p:cNvPr id="2" name="Title 1"/>
          <p:cNvSpPr>
            <a:spLocks noGrp="1"/>
          </p:cNvSpPr>
          <p:nvPr>
            <p:ph type="ctrTitle"/>
          </p:nvPr>
        </p:nvSpPr>
        <p:spPr>
          <a:xfrm>
            <a:off x="1144587" y="1143000"/>
            <a:ext cx="22097999" cy="1219177"/>
          </a:xfrm>
        </p:spPr>
        <p:txBody>
          <a:bodyPr lIns="0" tIns="0" rIns="0" bIns="0">
            <a:normAutofit/>
          </a:bodyPr>
          <a:lstStyle>
            <a:lvl1pPr>
              <a:defRPr sz="6800" b="0" i="0" baseline="0">
                <a:solidFill>
                  <a:srgbClr val="576F7F"/>
                </a:solidFill>
                <a:latin typeface="Times New Roman" panose="02020603050405020304" pitchFamily="18" charset="0"/>
                <a:cs typeface="Times New Roman" panose="02020603050405020304" pitchFamily="18" charset="0"/>
              </a:defRPr>
            </a:lvl1pPr>
          </a:lstStyle>
          <a:p>
            <a:r>
              <a:rPr lang="tr-TR" err="1"/>
              <a:t>Click</a:t>
            </a:r>
            <a:r>
              <a:rPr lang="tr-TR"/>
              <a:t> </a:t>
            </a:r>
            <a:r>
              <a:rPr lang="tr-TR" err="1"/>
              <a:t>to</a:t>
            </a:r>
            <a:r>
              <a:rPr lang="tr-TR"/>
              <a:t> </a:t>
            </a:r>
            <a:r>
              <a:rPr lang="tr-TR" err="1"/>
              <a:t>edit</a:t>
            </a:r>
            <a:r>
              <a:rPr lang="tr-TR"/>
              <a:t> Master </a:t>
            </a:r>
            <a:r>
              <a:rPr lang="tr-TR" err="1"/>
              <a:t>title</a:t>
            </a:r>
            <a:r>
              <a:rPr lang="tr-TR"/>
              <a:t> </a:t>
            </a:r>
            <a:r>
              <a:rPr lang="tr-TR" err="1"/>
              <a:t>style</a:t>
            </a:r>
            <a:endParaRPr lang="en-US"/>
          </a:p>
        </p:txBody>
      </p:sp>
      <p:cxnSp>
        <p:nvCxnSpPr>
          <p:cNvPr id="7" name="Straight Connector 6"/>
          <p:cNvCxnSpPr/>
          <p:nvPr userDrawn="1"/>
        </p:nvCxnSpPr>
        <p:spPr>
          <a:xfrm>
            <a:off x="757240" y="12189150"/>
            <a:ext cx="22860000"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sp>
        <p:nvSpPr>
          <p:cNvPr id="14" name="Slide Number Placeholder 6">
            <a:extLst>
              <a:ext uri="{FF2B5EF4-FFF2-40B4-BE49-F238E27FC236}">
                <a16:creationId xmlns:a16="http://schemas.microsoft.com/office/drawing/2014/main" id="{15477045-8978-C243-A476-24F640793CCB}"/>
              </a:ext>
            </a:extLst>
          </p:cNvPr>
          <p:cNvSpPr>
            <a:spLocks noGrp="1"/>
          </p:cNvSpPr>
          <p:nvPr>
            <p:ph type="sldNum" sz="quarter" idx="12"/>
          </p:nvPr>
        </p:nvSpPr>
        <p:spPr>
          <a:xfrm>
            <a:off x="22674363" y="12586392"/>
            <a:ext cx="950812" cy="732365"/>
          </a:xfrm>
        </p:spPr>
        <p:txBody>
          <a:bodyPr/>
          <a:lstStyle>
            <a:lvl1pPr algn="r">
              <a:defRPr>
                <a:solidFill>
                  <a:srgbClr val="576F7F"/>
                </a:solidFill>
              </a:defRPr>
            </a:lvl1pPr>
          </a:lstStyle>
          <a:p>
            <a:fld id="{BA8CF1B3-96A0-D24B-B5C9-B5B93FF4523E}" type="slidenum">
              <a:rPr lang="uk-UA" smtClean="0"/>
              <a:pPr/>
              <a:t>‹#›</a:t>
            </a:fld>
            <a:endParaRPr lang="uk-UA"/>
          </a:p>
        </p:txBody>
      </p:sp>
      <p:sp>
        <p:nvSpPr>
          <p:cNvPr id="24" name="Picture Placeholder 4">
            <a:extLst>
              <a:ext uri="{FF2B5EF4-FFF2-40B4-BE49-F238E27FC236}">
                <a16:creationId xmlns:a16="http://schemas.microsoft.com/office/drawing/2014/main" id="{3D023766-93E8-6C43-9772-CDA7FC6144F7}"/>
              </a:ext>
            </a:extLst>
          </p:cNvPr>
          <p:cNvSpPr>
            <a:spLocks noGrp="1"/>
          </p:cNvSpPr>
          <p:nvPr>
            <p:ph type="pic" sz="quarter" idx="21"/>
          </p:nvPr>
        </p:nvSpPr>
        <p:spPr>
          <a:xfrm>
            <a:off x="1144588" y="3124175"/>
            <a:ext cx="22083252" cy="4648213"/>
          </a:xfrm>
          <a:prstGeom prst="rect">
            <a:avLst/>
          </a:prstGeom>
        </p:spPr>
        <p:txBody>
          <a:bodyPr/>
          <a:lstStyle/>
          <a:p>
            <a:endParaRPr lang="en-US"/>
          </a:p>
        </p:txBody>
      </p:sp>
      <p:sp>
        <p:nvSpPr>
          <p:cNvPr id="28" name="Text Placeholder 7">
            <a:extLst>
              <a:ext uri="{FF2B5EF4-FFF2-40B4-BE49-F238E27FC236}">
                <a16:creationId xmlns:a16="http://schemas.microsoft.com/office/drawing/2014/main" id="{269D219F-F78E-9E4A-B025-7F24BB66706A}"/>
              </a:ext>
            </a:extLst>
          </p:cNvPr>
          <p:cNvSpPr>
            <a:spLocks noGrp="1"/>
          </p:cNvSpPr>
          <p:nvPr>
            <p:ph type="body" sz="quarter" idx="17"/>
          </p:nvPr>
        </p:nvSpPr>
        <p:spPr>
          <a:xfrm>
            <a:off x="12574586" y="8531537"/>
            <a:ext cx="10682748" cy="2898463"/>
          </a:xfrm>
          <a:prstGeom prst="rect">
            <a:avLst/>
          </a:prstGeom>
        </p:spPr>
        <p:txBody>
          <a:bodyPr>
            <a:normAutofit/>
          </a:bodyPr>
          <a:lstStyle>
            <a:lvl1pPr marL="457200" indent="-457200">
              <a:buFont typeface="Arial" panose="020B0604020202020204" pitchFamily="34" charset="0"/>
              <a:buChar char="•"/>
              <a:defRPr sz="280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2438430"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
        <p:nvSpPr>
          <p:cNvPr id="29" name="Text Placeholder 7">
            <a:extLst>
              <a:ext uri="{FF2B5EF4-FFF2-40B4-BE49-F238E27FC236}">
                <a16:creationId xmlns:a16="http://schemas.microsoft.com/office/drawing/2014/main" id="{D3B36E90-1930-594F-A27D-BBFA1CA70557}"/>
              </a:ext>
            </a:extLst>
          </p:cNvPr>
          <p:cNvSpPr>
            <a:spLocks noGrp="1"/>
          </p:cNvSpPr>
          <p:nvPr>
            <p:ph type="body" sz="quarter" idx="15"/>
          </p:nvPr>
        </p:nvSpPr>
        <p:spPr>
          <a:xfrm>
            <a:off x="1144586" y="8531537"/>
            <a:ext cx="10682748" cy="2898463"/>
          </a:xfrm>
          <a:prstGeom prst="rect">
            <a:avLst/>
          </a:prstGeom>
        </p:spPr>
        <p:txBody>
          <a:bodyPr>
            <a:normAutofit/>
          </a:bodyPr>
          <a:lstStyle>
            <a:lvl1pPr>
              <a:defRPr sz="480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2438430"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Tree>
    <p:extLst>
      <p:ext uri="{BB962C8B-B14F-4D97-AF65-F5344CB8AC3E}">
        <p14:creationId xmlns:p14="http://schemas.microsoft.com/office/powerpoint/2010/main" val="3330836963"/>
      </p:ext>
    </p:extLst>
  </p:cSld>
  <p:clrMapOvr>
    <a:masterClrMapping/>
  </p:clrMapOvr>
  <p:extLst>
    <p:ext uri="{DCECCB84-F9BA-43D5-87BE-67443E8EF086}">
      <p15:sldGuideLst xmlns:p15="http://schemas.microsoft.com/office/powerpoint/2012/main">
        <p15:guide id="1" orient="horz" pos="7680">
          <p15:clr>
            <a:srgbClr val="FBAE40"/>
          </p15:clr>
        </p15:guide>
        <p15:guide id="2" pos="7681">
          <p15:clr>
            <a:srgbClr val="FBAE40"/>
          </p15:clr>
        </p15:guide>
        <p15:guide id="3" orient="horz" pos="240">
          <p15:clr>
            <a:srgbClr val="FBAE40"/>
          </p15:clr>
        </p15:guide>
        <p15:guide id="4" pos="721">
          <p15:clr>
            <a:srgbClr val="FBAE40"/>
          </p15:clr>
        </p15:guide>
        <p15:guide id="5" pos="14881">
          <p15:clr>
            <a:srgbClr val="FBAE40"/>
          </p15:clr>
        </p15:guide>
        <p15:guide id="6" pos="14641">
          <p15:clr>
            <a:srgbClr val="FBAE40"/>
          </p15:clr>
        </p15:guide>
        <p15:guide id="7" orient="horz" pos="720">
          <p15:clr>
            <a:srgbClr val="FBAE40"/>
          </p15:clr>
        </p15:guide>
        <p15:guide id="8" orient="horz" pos="7200">
          <p15:clr>
            <a:srgbClr val="FBAE40"/>
          </p15:clr>
        </p15:guide>
        <p15:guide id="9" pos="481">
          <p15:clr>
            <a:srgbClr val="FBAE40"/>
          </p15:clr>
        </p15:guide>
        <p15:guide id="10" pos="7921">
          <p15:clr>
            <a:srgbClr val="FBAE40"/>
          </p15:clr>
        </p15:guide>
        <p15:guide id="11" pos="744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Text Slide — 03">
    <p:spTree>
      <p:nvGrpSpPr>
        <p:cNvPr id="1" name=""/>
        <p:cNvGrpSpPr/>
        <p:nvPr/>
      </p:nvGrpSpPr>
      <p:grpSpPr>
        <a:xfrm>
          <a:off x="0" y="0"/>
          <a:ext cx="0" cy="0"/>
          <a:chOff x="0" y="0"/>
          <a:chExt cx="0" cy="0"/>
        </a:xfrm>
      </p:grpSpPr>
      <p:sp>
        <p:nvSpPr>
          <p:cNvPr id="2" name="Title 1"/>
          <p:cNvSpPr>
            <a:spLocks noGrp="1"/>
          </p:cNvSpPr>
          <p:nvPr>
            <p:ph type="ctrTitle"/>
          </p:nvPr>
        </p:nvSpPr>
        <p:spPr>
          <a:xfrm>
            <a:off x="1144587" y="1143000"/>
            <a:ext cx="22097999" cy="1219177"/>
          </a:xfrm>
        </p:spPr>
        <p:txBody>
          <a:bodyPr lIns="0" tIns="0" rIns="0" bIns="0">
            <a:normAutofit/>
          </a:bodyPr>
          <a:lstStyle>
            <a:lvl1pPr>
              <a:defRPr sz="6800" b="0" i="0" baseline="0">
                <a:solidFill>
                  <a:srgbClr val="576F7F"/>
                </a:solidFill>
                <a:latin typeface="Times New Roman" panose="02020603050405020304" pitchFamily="18" charset="0"/>
                <a:cs typeface="Times New Roman" panose="02020603050405020304" pitchFamily="18" charset="0"/>
              </a:defRPr>
            </a:lvl1pPr>
          </a:lstStyle>
          <a:p>
            <a:r>
              <a:rPr lang="tr-TR" err="1"/>
              <a:t>Click</a:t>
            </a:r>
            <a:r>
              <a:rPr lang="tr-TR"/>
              <a:t> </a:t>
            </a:r>
            <a:r>
              <a:rPr lang="tr-TR" err="1"/>
              <a:t>to</a:t>
            </a:r>
            <a:r>
              <a:rPr lang="tr-TR"/>
              <a:t> </a:t>
            </a:r>
            <a:r>
              <a:rPr lang="tr-TR" err="1"/>
              <a:t>edit</a:t>
            </a:r>
            <a:r>
              <a:rPr lang="tr-TR"/>
              <a:t> Master </a:t>
            </a:r>
            <a:r>
              <a:rPr lang="tr-TR" err="1"/>
              <a:t>title</a:t>
            </a:r>
            <a:r>
              <a:rPr lang="tr-TR"/>
              <a:t> </a:t>
            </a:r>
            <a:r>
              <a:rPr lang="tr-TR" err="1"/>
              <a:t>style</a:t>
            </a:r>
            <a:endParaRPr lang="en-US"/>
          </a:p>
        </p:txBody>
      </p:sp>
      <p:cxnSp>
        <p:nvCxnSpPr>
          <p:cNvPr id="7" name="Straight Connector 6"/>
          <p:cNvCxnSpPr/>
          <p:nvPr userDrawn="1"/>
        </p:nvCxnSpPr>
        <p:spPr>
          <a:xfrm>
            <a:off x="757240" y="12189150"/>
            <a:ext cx="22860000"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sp>
        <p:nvSpPr>
          <p:cNvPr id="14" name="Slide Number Placeholder 6">
            <a:extLst>
              <a:ext uri="{FF2B5EF4-FFF2-40B4-BE49-F238E27FC236}">
                <a16:creationId xmlns:a16="http://schemas.microsoft.com/office/drawing/2014/main" id="{15477045-8978-C243-A476-24F640793CCB}"/>
              </a:ext>
            </a:extLst>
          </p:cNvPr>
          <p:cNvSpPr>
            <a:spLocks noGrp="1"/>
          </p:cNvSpPr>
          <p:nvPr>
            <p:ph type="sldNum" sz="quarter" idx="12"/>
          </p:nvPr>
        </p:nvSpPr>
        <p:spPr>
          <a:xfrm>
            <a:off x="22674363" y="12586392"/>
            <a:ext cx="950812" cy="732365"/>
          </a:xfrm>
        </p:spPr>
        <p:txBody>
          <a:bodyPr/>
          <a:lstStyle>
            <a:lvl1pPr algn="r">
              <a:defRPr>
                <a:solidFill>
                  <a:srgbClr val="576F7F"/>
                </a:solidFill>
              </a:defRPr>
            </a:lvl1pPr>
          </a:lstStyle>
          <a:p>
            <a:fld id="{BA8CF1B3-96A0-D24B-B5C9-B5B93FF4523E}" type="slidenum">
              <a:rPr lang="uk-UA" smtClean="0"/>
              <a:pPr/>
              <a:t>‹#›</a:t>
            </a:fld>
            <a:endParaRPr lang="uk-UA"/>
          </a:p>
        </p:txBody>
      </p:sp>
      <p:sp>
        <p:nvSpPr>
          <p:cNvPr id="24" name="Picture Placeholder 4">
            <a:extLst>
              <a:ext uri="{FF2B5EF4-FFF2-40B4-BE49-F238E27FC236}">
                <a16:creationId xmlns:a16="http://schemas.microsoft.com/office/drawing/2014/main" id="{3D023766-93E8-6C43-9772-CDA7FC6144F7}"/>
              </a:ext>
            </a:extLst>
          </p:cNvPr>
          <p:cNvSpPr>
            <a:spLocks noGrp="1"/>
          </p:cNvSpPr>
          <p:nvPr>
            <p:ph type="pic" sz="quarter" idx="21"/>
          </p:nvPr>
        </p:nvSpPr>
        <p:spPr>
          <a:xfrm>
            <a:off x="1144588" y="3124175"/>
            <a:ext cx="10668000" cy="4648213"/>
          </a:xfrm>
          <a:prstGeom prst="rect">
            <a:avLst/>
          </a:prstGeom>
        </p:spPr>
        <p:txBody>
          <a:bodyPr/>
          <a:lstStyle/>
          <a:p>
            <a:endParaRPr lang="en-US"/>
          </a:p>
        </p:txBody>
      </p:sp>
      <p:sp>
        <p:nvSpPr>
          <p:cNvPr id="16" name="Picture Placeholder 4">
            <a:extLst>
              <a:ext uri="{FF2B5EF4-FFF2-40B4-BE49-F238E27FC236}">
                <a16:creationId xmlns:a16="http://schemas.microsoft.com/office/drawing/2014/main" id="{8B25342B-08E1-464F-AC27-5A6519898803}"/>
              </a:ext>
            </a:extLst>
          </p:cNvPr>
          <p:cNvSpPr>
            <a:spLocks noGrp="1"/>
          </p:cNvSpPr>
          <p:nvPr>
            <p:ph type="pic" sz="quarter" idx="22"/>
          </p:nvPr>
        </p:nvSpPr>
        <p:spPr>
          <a:xfrm>
            <a:off x="12592876" y="3124175"/>
            <a:ext cx="10668000" cy="4648213"/>
          </a:xfrm>
          <a:prstGeom prst="rect">
            <a:avLst/>
          </a:prstGeom>
        </p:spPr>
        <p:txBody>
          <a:bodyPr/>
          <a:lstStyle/>
          <a:p>
            <a:endParaRPr lang="en-US"/>
          </a:p>
        </p:txBody>
      </p:sp>
      <p:sp>
        <p:nvSpPr>
          <p:cNvPr id="20" name="Text Placeholder 7">
            <a:extLst>
              <a:ext uri="{FF2B5EF4-FFF2-40B4-BE49-F238E27FC236}">
                <a16:creationId xmlns:a16="http://schemas.microsoft.com/office/drawing/2014/main" id="{7AFEBE52-7AC4-8A4F-A882-82DC4FA897C6}"/>
              </a:ext>
            </a:extLst>
          </p:cNvPr>
          <p:cNvSpPr>
            <a:spLocks noGrp="1"/>
          </p:cNvSpPr>
          <p:nvPr>
            <p:ph type="body" sz="quarter" idx="16"/>
          </p:nvPr>
        </p:nvSpPr>
        <p:spPr>
          <a:xfrm>
            <a:off x="1144586" y="8531537"/>
            <a:ext cx="10682748" cy="2898463"/>
          </a:xfrm>
          <a:prstGeom prst="rect">
            <a:avLst/>
          </a:prstGeom>
        </p:spPr>
        <p:txBody>
          <a:bodyPr>
            <a:normAutofit/>
          </a:bodyPr>
          <a:lstStyle>
            <a:lvl1pPr marL="0" indent="0">
              <a:buFont typeface="Arial" panose="020B0604020202020204" pitchFamily="34" charset="0"/>
              <a:buNone/>
              <a:defRPr sz="280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2438430"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
        <p:nvSpPr>
          <p:cNvPr id="21" name="Text Placeholder 7">
            <a:extLst>
              <a:ext uri="{FF2B5EF4-FFF2-40B4-BE49-F238E27FC236}">
                <a16:creationId xmlns:a16="http://schemas.microsoft.com/office/drawing/2014/main" id="{1BCA72C9-9805-E34B-BBDE-3CF10D461ABA}"/>
              </a:ext>
            </a:extLst>
          </p:cNvPr>
          <p:cNvSpPr>
            <a:spLocks noGrp="1"/>
          </p:cNvSpPr>
          <p:nvPr>
            <p:ph type="body" sz="quarter" idx="17"/>
          </p:nvPr>
        </p:nvSpPr>
        <p:spPr>
          <a:xfrm>
            <a:off x="12574586" y="8531537"/>
            <a:ext cx="10682748" cy="2898463"/>
          </a:xfrm>
          <a:prstGeom prst="rect">
            <a:avLst/>
          </a:prstGeom>
        </p:spPr>
        <p:txBody>
          <a:bodyPr>
            <a:normAutofit/>
          </a:bodyPr>
          <a:lstStyle>
            <a:lvl1pPr marL="0" indent="0">
              <a:buFont typeface="Arial" panose="020B0604020202020204" pitchFamily="34" charset="0"/>
              <a:buNone/>
              <a:defRPr sz="280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2438430"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Tree>
    <p:extLst>
      <p:ext uri="{BB962C8B-B14F-4D97-AF65-F5344CB8AC3E}">
        <p14:creationId xmlns:p14="http://schemas.microsoft.com/office/powerpoint/2010/main" val="3005590817"/>
      </p:ext>
    </p:extLst>
  </p:cSld>
  <p:clrMapOvr>
    <a:masterClrMapping/>
  </p:clrMapOvr>
  <p:extLst>
    <p:ext uri="{DCECCB84-F9BA-43D5-87BE-67443E8EF086}">
      <p15:sldGuideLst xmlns:p15="http://schemas.microsoft.com/office/powerpoint/2012/main">
        <p15:guide id="1" orient="horz" pos="7680">
          <p15:clr>
            <a:srgbClr val="FBAE40"/>
          </p15:clr>
        </p15:guide>
        <p15:guide id="2" pos="7681">
          <p15:clr>
            <a:srgbClr val="FBAE40"/>
          </p15:clr>
        </p15:guide>
        <p15:guide id="3" orient="horz" pos="240">
          <p15:clr>
            <a:srgbClr val="FBAE40"/>
          </p15:clr>
        </p15:guide>
        <p15:guide id="4" pos="721">
          <p15:clr>
            <a:srgbClr val="FBAE40"/>
          </p15:clr>
        </p15:guide>
        <p15:guide id="5" pos="14881">
          <p15:clr>
            <a:srgbClr val="FBAE40"/>
          </p15:clr>
        </p15:guide>
        <p15:guide id="6" pos="14641">
          <p15:clr>
            <a:srgbClr val="FBAE40"/>
          </p15:clr>
        </p15:guide>
        <p15:guide id="7" orient="horz" pos="720">
          <p15:clr>
            <a:srgbClr val="FBAE40"/>
          </p15:clr>
        </p15:guide>
        <p15:guide id="8" orient="horz" pos="7200">
          <p15:clr>
            <a:srgbClr val="FBAE40"/>
          </p15:clr>
        </p15:guide>
        <p15:guide id="9" pos="481">
          <p15:clr>
            <a:srgbClr val="FBAE40"/>
          </p15:clr>
        </p15:guide>
        <p15:guide id="10" pos="7921">
          <p15:clr>
            <a:srgbClr val="FBAE40"/>
          </p15:clr>
        </p15:guide>
        <p15:guide id="11" pos="744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Text Slide — 04">
    <p:spTree>
      <p:nvGrpSpPr>
        <p:cNvPr id="1" name=""/>
        <p:cNvGrpSpPr/>
        <p:nvPr/>
      </p:nvGrpSpPr>
      <p:grpSpPr>
        <a:xfrm>
          <a:off x="0" y="0"/>
          <a:ext cx="0" cy="0"/>
          <a:chOff x="0" y="0"/>
          <a:chExt cx="0" cy="0"/>
        </a:xfrm>
      </p:grpSpPr>
      <p:sp>
        <p:nvSpPr>
          <p:cNvPr id="2" name="Title 1"/>
          <p:cNvSpPr>
            <a:spLocks noGrp="1"/>
          </p:cNvSpPr>
          <p:nvPr>
            <p:ph type="ctrTitle"/>
          </p:nvPr>
        </p:nvSpPr>
        <p:spPr>
          <a:xfrm>
            <a:off x="1144587" y="1143000"/>
            <a:ext cx="22097999" cy="1219177"/>
          </a:xfrm>
        </p:spPr>
        <p:txBody>
          <a:bodyPr lIns="0" tIns="0" rIns="0" bIns="0">
            <a:normAutofit/>
          </a:bodyPr>
          <a:lstStyle>
            <a:lvl1pPr>
              <a:defRPr sz="6800" b="0" i="0" baseline="0">
                <a:solidFill>
                  <a:srgbClr val="576F7F"/>
                </a:solidFill>
                <a:latin typeface="Times New Roman" panose="02020603050405020304" pitchFamily="18" charset="0"/>
                <a:cs typeface="Times New Roman" panose="02020603050405020304" pitchFamily="18" charset="0"/>
              </a:defRPr>
            </a:lvl1pPr>
          </a:lstStyle>
          <a:p>
            <a:r>
              <a:rPr lang="tr-TR" err="1"/>
              <a:t>Click</a:t>
            </a:r>
            <a:r>
              <a:rPr lang="tr-TR"/>
              <a:t> </a:t>
            </a:r>
            <a:r>
              <a:rPr lang="tr-TR" err="1"/>
              <a:t>to</a:t>
            </a:r>
            <a:r>
              <a:rPr lang="tr-TR"/>
              <a:t> </a:t>
            </a:r>
            <a:r>
              <a:rPr lang="tr-TR" err="1"/>
              <a:t>edit</a:t>
            </a:r>
            <a:r>
              <a:rPr lang="tr-TR"/>
              <a:t> Master </a:t>
            </a:r>
            <a:r>
              <a:rPr lang="tr-TR" err="1"/>
              <a:t>title</a:t>
            </a:r>
            <a:r>
              <a:rPr lang="tr-TR"/>
              <a:t> </a:t>
            </a:r>
            <a:r>
              <a:rPr lang="tr-TR" err="1"/>
              <a:t>style</a:t>
            </a:r>
            <a:endParaRPr lang="en-US"/>
          </a:p>
        </p:txBody>
      </p:sp>
      <p:cxnSp>
        <p:nvCxnSpPr>
          <p:cNvPr id="7" name="Straight Connector 6"/>
          <p:cNvCxnSpPr/>
          <p:nvPr userDrawn="1"/>
        </p:nvCxnSpPr>
        <p:spPr>
          <a:xfrm>
            <a:off x="757240" y="12189150"/>
            <a:ext cx="22860000"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sp>
        <p:nvSpPr>
          <p:cNvPr id="14" name="Slide Number Placeholder 6">
            <a:extLst>
              <a:ext uri="{FF2B5EF4-FFF2-40B4-BE49-F238E27FC236}">
                <a16:creationId xmlns:a16="http://schemas.microsoft.com/office/drawing/2014/main" id="{15477045-8978-C243-A476-24F640793CCB}"/>
              </a:ext>
            </a:extLst>
          </p:cNvPr>
          <p:cNvSpPr>
            <a:spLocks noGrp="1"/>
          </p:cNvSpPr>
          <p:nvPr>
            <p:ph type="sldNum" sz="quarter" idx="12"/>
          </p:nvPr>
        </p:nvSpPr>
        <p:spPr>
          <a:xfrm>
            <a:off x="22674363" y="12586392"/>
            <a:ext cx="950812" cy="732365"/>
          </a:xfrm>
        </p:spPr>
        <p:txBody>
          <a:bodyPr/>
          <a:lstStyle>
            <a:lvl1pPr algn="r">
              <a:defRPr>
                <a:solidFill>
                  <a:srgbClr val="576F7F"/>
                </a:solidFill>
              </a:defRPr>
            </a:lvl1pPr>
          </a:lstStyle>
          <a:p>
            <a:fld id="{BA8CF1B3-96A0-D24B-B5C9-B5B93FF4523E}" type="slidenum">
              <a:rPr lang="uk-UA" smtClean="0"/>
              <a:pPr/>
              <a:t>‹#›</a:t>
            </a:fld>
            <a:endParaRPr lang="uk-UA"/>
          </a:p>
        </p:txBody>
      </p:sp>
      <p:sp>
        <p:nvSpPr>
          <p:cNvPr id="24" name="Picture Placeholder 4">
            <a:extLst>
              <a:ext uri="{FF2B5EF4-FFF2-40B4-BE49-F238E27FC236}">
                <a16:creationId xmlns:a16="http://schemas.microsoft.com/office/drawing/2014/main" id="{3D023766-93E8-6C43-9772-CDA7FC6144F7}"/>
              </a:ext>
            </a:extLst>
          </p:cNvPr>
          <p:cNvSpPr>
            <a:spLocks noGrp="1"/>
          </p:cNvSpPr>
          <p:nvPr>
            <p:ph type="pic" sz="quarter" idx="21"/>
          </p:nvPr>
        </p:nvSpPr>
        <p:spPr>
          <a:xfrm>
            <a:off x="1144588" y="3124175"/>
            <a:ext cx="6858000" cy="4648213"/>
          </a:xfrm>
          <a:prstGeom prst="rect">
            <a:avLst/>
          </a:prstGeom>
        </p:spPr>
        <p:txBody>
          <a:bodyPr/>
          <a:lstStyle/>
          <a:p>
            <a:endParaRPr lang="en-US"/>
          </a:p>
        </p:txBody>
      </p:sp>
      <p:sp>
        <p:nvSpPr>
          <p:cNvPr id="25" name="Picture Placeholder 4">
            <a:extLst>
              <a:ext uri="{FF2B5EF4-FFF2-40B4-BE49-F238E27FC236}">
                <a16:creationId xmlns:a16="http://schemas.microsoft.com/office/drawing/2014/main" id="{9243F34B-2502-DB4F-9DB5-EDCF7DC7B5D5}"/>
              </a:ext>
            </a:extLst>
          </p:cNvPr>
          <p:cNvSpPr>
            <a:spLocks noGrp="1"/>
          </p:cNvSpPr>
          <p:nvPr>
            <p:ph type="pic" sz="quarter" idx="23"/>
          </p:nvPr>
        </p:nvSpPr>
        <p:spPr>
          <a:xfrm>
            <a:off x="8764587" y="3124175"/>
            <a:ext cx="6858000" cy="4648213"/>
          </a:xfrm>
          <a:prstGeom prst="rect">
            <a:avLst/>
          </a:prstGeom>
        </p:spPr>
        <p:txBody>
          <a:bodyPr/>
          <a:lstStyle/>
          <a:p>
            <a:endParaRPr lang="en-US"/>
          </a:p>
        </p:txBody>
      </p:sp>
      <p:sp>
        <p:nvSpPr>
          <p:cNvPr id="30" name="Picture Placeholder 4">
            <a:extLst>
              <a:ext uri="{FF2B5EF4-FFF2-40B4-BE49-F238E27FC236}">
                <a16:creationId xmlns:a16="http://schemas.microsoft.com/office/drawing/2014/main" id="{4236B20B-B550-8142-AEF8-60BDD719F696}"/>
              </a:ext>
            </a:extLst>
          </p:cNvPr>
          <p:cNvSpPr>
            <a:spLocks noGrp="1"/>
          </p:cNvSpPr>
          <p:nvPr>
            <p:ph type="pic" sz="quarter" idx="25"/>
          </p:nvPr>
        </p:nvSpPr>
        <p:spPr>
          <a:xfrm>
            <a:off x="16384587" y="3124175"/>
            <a:ext cx="6858000" cy="4648213"/>
          </a:xfrm>
          <a:prstGeom prst="rect">
            <a:avLst/>
          </a:prstGeom>
        </p:spPr>
        <p:txBody>
          <a:bodyPr/>
          <a:lstStyle/>
          <a:p>
            <a:endParaRPr lang="en-US"/>
          </a:p>
        </p:txBody>
      </p:sp>
      <p:sp>
        <p:nvSpPr>
          <p:cNvPr id="31" name="Text Placeholder 7">
            <a:extLst>
              <a:ext uri="{FF2B5EF4-FFF2-40B4-BE49-F238E27FC236}">
                <a16:creationId xmlns:a16="http://schemas.microsoft.com/office/drawing/2014/main" id="{805AEC2D-775B-BF4D-8D0A-574C4B109908}"/>
              </a:ext>
            </a:extLst>
          </p:cNvPr>
          <p:cNvSpPr>
            <a:spLocks noGrp="1"/>
          </p:cNvSpPr>
          <p:nvPr>
            <p:ph type="body" sz="quarter" idx="16"/>
          </p:nvPr>
        </p:nvSpPr>
        <p:spPr>
          <a:xfrm>
            <a:off x="1144586" y="8531537"/>
            <a:ext cx="6858002" cy="2898463"/>
          </a:xfrm>
          <a:prstGeom prst="rect">
            <a:avLst/>
          </a:prstGeom>
        </p:spPr>
        <p:txBody>
          <a:bodyPr>
            <a:normAutofit/>
          </a:bodyPr>
          <a:lstStyle>
            <a:lvl1pPr marL="0" indent="0">
              <a:buFont typeface="Arial" panose="020B0604020202020204" pitchFamily="34" charset="0"/>
              <a:buNone/>
              <a:defRPr sz="280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2438430"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
        <p:nvSpPr>
          <p:cNvPr id="32" name="Text Placeholder 7">
            <a:extLst>
              <a:ext uri="{FF2B5EF4-FFF2-40B4-BE49-F238E27FC236}">
                <a16:creationId xmlns:a16="http://schemas.microsoft.com/office/drawing/2014/main" id="{F5503E3A-1422-CD4D-8A89-397D3BA42065}"/>
              </a:ext>
            </a:extLst>
          </p:cNvPr>
          <p:cNvSpPr>
            <a:spLocks noGrp="1"/>
          </p:cNvSpPr>
          <p:nvPr>
            <p:ph type="body" sz="quarter" idx="26"/>
          </p:nvPr>
        </p:nvSpPr>
        <p:spPr>
          <a:xfrm>
            <a:off x="8774111" y="8531537"/>
            <a:ext cx="6858002" cy="2898463"/>
          </a:xfrm>
          <a:prstGeom prst="rect">
            <a:avLst/>
          </a:prstGeom>
        </p:spPr>
        <p:txBody>
          <a:bodyPr>
            <a:normAutofit/>
          </a:bodyPr>
          <a:lstStyle>
            <a:lvl1pPr marL="0" indent="0">
              <a:buFont typeface="Arial" panose="020B0604020202020204" pitchFamily="34" charset="0"/>
              <a:buNone/>
              <a:defRPr sz="280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2438430"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
        <p:nvSpPr>
          <p:cNvPr id="33" name="Text Placeholder 7">
            <a:extLst>
              <a:ext uri="{FF2B5EF4-FFF2-40B4-BE49-F238E27FC236}">
                <a16:creationId xmlns:a16="http://schemas.microsoft.com/office/drawing/2014/main" id="{0064A36D-65DD-F745-A342-E072B9827553}"/>
              </a:ext>
            </a:extLst>
          </p:cNvPr>
          <p:cNvSpPr>
            <a:spLocks noGrp="1"/>
          </p:cNvSpPr>
          <p:nvPr>
            <p:ph type="body" sz="quarter" idx="27"/>
          </p:nvPr>
        </p:nvSpPr>
        <p:spPr>
          <a:xfrm>
            <a:off x="16375061" y="8531537"/>
            <a:ext cx="6858002" cy="2898463"/>
          </a:xfrm>
          <a:prstGeom prst="rect">
            <a:avLst/>
          </a:prstGeom>
        </p:spPr>
        <p:txBody>
          <a:bodyPr>
            <a:normAutofit/>
          </a:bodyPr>
          <a:lstStyle>
            <a:lvl1pPr marL="0" indent="0">
              <a:buFont typeface="Arial" panose="020B0604020202020204" pitchFamily="34" charset="0"/>
              <a:buNone/>
              <a:defRPr sz="280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2438430"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Tree>
    <p:extLst>
      <p:ext uri="{BB962C8B-B14F-4D97-AF65-F5344CB8AC3E}">
        <p14:creationId xmlns:p14="http://schemas.microsoft.com/office/powerpoint/2010/main" val="84442689"/>
      </p:ext>
    </p:extLst>
  </p:cSld>
  <p:clrMapOvr>
    <a:masterClrMapping/>
  </p:clrMapOvr>
  <p:extLst>
    <p:ext uri="{DCECCB84-F9BA-43D5-87BE-67443E8EF086}">
      <p15:sldGuideLst xmlns:p15="http://schemas.microsoft.com/office/powerpoint/2012/main">
        <p15:guide id="1" orient="horz" pos="7680">
          <p15:clr>
            <a:srgbClr val="FBAE40"/>
          </p15:clr>
        </p15:guide>
        <p15:guide id="2" pos="7681">
          <p15:clr>
            <a:srgbClr val="FBAE40"/>
          </p15:clr>
        </p15:guide>
        <p15:guide id="3" orient="horz" pos="240">
          <p15:clr>
            <a:srgbClr val="FBAE40"/>
          </p15:clr>
        </p15:guide>
        <p15:guide id="4" pos="721">
          <p15:clr>
            <a:srgbClr val="FBAE40"/>
          </p15:clr>
        </p15:guide>
        <p15:guide id="5" pos="14881">
          <p15:clr>
            <a:srgbClr val="FBAE40"/>
          </p15:clr>
        </p15:guide>
        <p15:guide id="6" pos="14641">
          <p15:clr>
            <a:srgbClr val="FBAE40"/>
          </p15:clr>
        </p15:guide>
        <p15:guide id="7" orient="horz" pos="720">
          <p15:clr>
            <a:srgbClr val="FBAE40"/>
          </p15:clr>
        </p15:guide>
        <p15:guide id="8" orient="horz" pos="7200">
          <p15:clr>
            <a:srgbClr val="FBAE40"/>
          </p15:clr>
        </p15:guide>
        <p15:guide id="9" pos="481">
          <p15:clr>
            <a:srgbClr val="FBAE40"/>
          </p15:clr>
        </p15:guide>
        <p15:guide id="10" pos="7921">
          <p15:clr>
            <a:srgbClr val="FBAE40"/>
          </p15:clr>
        </p15:guide>
        <p15:guide id="11" pos="7441">
          <p15:clr>
            <a:srgbClr val="FBAE40"/>
          </p15:clr>
        </p15:guide>
        <p15:guide id="12" pos="5041" userDrawn="1">
          <p15:clr>
            <a:srgbClr val="FBAE40"/>
          </p15:clr>
        </p15:guide>
        <p15:guide id="13" pos="5521" userDrawn="1">
          <p15:clr>
            <a:srgbClr val="FBAE40"/>
          </p15:clr>
        </p15:guide>
        <p15:guide id="14" pos="9841" userDrawn="1">
          <p15:clr>
            <a:srgbClr val="FBAE40"/>
          </p15:clr>
        </p15:guide>
        <p15:guide id="15" pos="10321"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52815-A6C7-493B-AEAE-AD8824364952}"/>
              </a:ext>
            </a:extLst>
          </p:cNvPr>
          <p:cNvSpPr>
            <a:spLocks noGrp="1"/>
          </p:cNvSpPr>
          <p:nvPr>
            <p:ph type="title"/>
          </p:nvPr>
        </p:nvSpPr>
        <p:spPr>
          <a:xfrm>
            <a:off x="7373785" y="1791632"/>
            <a:ext cx="5895732" cy="9202366"/>
          </a:xfrm>
        </p:spPr>
        <p:txBody>
          <a:bodyPr/>
          <a:lstStyle/>
          <a:p>
            <a:r>
              <a:rPr lang="en-US"/>
              <a:t>Click to edit Master title style</a:t>
            </a:r>
          </a:p>
        </p:txBody>
      </p:sp>
      <p:sp>
        <p:nvSpPr>
          <p:cNvPr id="3" name="Date Placeholder 2">
            <a:extLst>
              <a:ext uri="{FF2B5EF4-FFF2-40B4-BE49-F238E27FC236}">
                <a16:creationId xmlns:a16="http://schemas.microsoft.com/office/drawing/2014/main" id="{E04040B8-0050-4028-B5EB-3D04E78F7A07}"/>
              </a:ext>
            </a:extLst>
          </p:cNvPr>
          <p:cNvSpPr>
            <a:spLocks noGrp="1"/>
          </p:cNvSpPr>
          <p:nvPr>
            <p:ph type="dt" sz="half" idx="10"/>
          </p:nvPr>
        </p:nvSpPr>
        <p:spPr/>
        <p:txBody>
          <a:bodyPr/>
          <a:lstStyle/>
          <a:p>
            <a:fld id="{5586B75A-687E-405C-8A0B-8D00578BA2C3}" type="datetimeFigureOut">
              <a:rPr lang="en-US" smtClean="0"/>
              <a:pPr/>
              <a:t>12/22/2021</a:t>
            </a:fld>
            <a:endParaRPr lang="en-US"/>
          </a:p>
        </p:txBody>
      </p:sp>
      <p:sp>
        <p:nvSpPr>
          <p:cNvPr id="4" name="Footer Placeholder 3">
            <a:extLst>
              <a:ext uri="{FF2B5EF4-FFF2-40B4-BE49-F238E27FC236}">
                <a16:creationId xmlns:a16="http://schemas.microsoft.com/office/drawing/2014/main" id="{DFBD1F61-21CB-41C2-943A-4509E2E6F0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4B4DDD-9EFC-45F7-9F94-DD33B3B4AB94}"/>
              </a:ext>
            </a:extLst>
          </p:cNvPr>
          <p:cNvSpPr>
            <a:spLocks noGrp="1"/>
          </p:cNvSpPr>
          <p:nvPr>
            <p:ph type="sldNum" sz="quarter" idx="12"/>
          </p:nvPr>
        </p:nvSpPr>
        <p:spPr/>
        <p:txBody>
          <a:bodyPr/>
          <a:lstStyle/>
          <a:p>
            <a:fld id="{BA8CF1B3-96A0-D24B-B5C9-B5B93FF4523E}" type="slidenum">
              <a:rPr lang="uk-UA" smtClean="0"/>
              <a:pPr/>
              <a:t>‹#›</a:t>
            </a:fld>
            <a:endParaRPr lang="uk-UA"/>
          </a:p>
        </p:txBody>
      </p:sp>
      <p:sp>
        <p:nvSpPr>
          <p:cNvPr id="6" name="Freeform: Shape 5">
            <a:extLst>
              <a:ext uri="{FF2B5EF4-FFF2-40B4-BE49-F238E27FC236}">
                <a16:creationId xmlns:a16="http://schemas.microsoft.com/office/drawing/2014/main" id="{4A299C5C-1767-42F8-B322-B8D9F34B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7164" y="1505496"/>
            <a:ext cx="2003225" cy="9488502"/>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68881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 Gray">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3556820-5BD6-7C41-9F35-0709DCBA7BA6}"/>
              </a:ext>
            </a:extLst>
          </p:cNvPr>
          <p:cNvSpPr>
            <a:spLocks/>
          </p:cNvSpPr>
          <p:nvPr userDrawn="1"/>
        </p:nvSpPr>
        <p:spPr>
          <a:xfrm>
            <a:off x="1589" y="362174"/>
            <a:ext cx="24384000" cy="11826976"/>
          </a:xfrm>
          <a:prstGeom prst="rect">
            <a:avLst/>
          </a:prstGeom>
          <a:solidFill>
            <a:srgbClr val="576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00">
              <a:solidFill>
                <a:schemeClr val="bg1"/>
              </a:solidFill>
            </a:endParaRPr>
          </a:p>
        </p:txBody>
      </p:sp>
      <p:sp>
        <p:nvSpPr>
          <p:cNvPr id="12" name="Rectangle 11">
            <a:extLst>
              <a:ext uri="{FF2B5EF4-FFF2-40B4-BE49-F238E27FC236}">
                <a16:creationId xmlns:a16="http://schemas.microsoft.com/office/drawing/2014/main" id="{CFE308F9-BC56-5F47-879A-9003E64704B1}"/>
              </a:ext>
            </a:extLst>
          </p:cNvPr>
          <p:cNvSpPr>
            <a:spLocks/>
          </p:cNvSpPr>
          <p:nvPr userDrawn="1"/>
        </p:nvSpPr>
        <p:spPr>
          <a:xfrm>
            <a:off x="1589" y="0"/>
            <a:ext cx="24384000" cy="3810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00"/>
          </a:p>
        </p:txBody>
      </p:sp>
      <p:sp>
        <p:nvSpPr>
          <p:cNvPr id="14" name="Slide Number Placeholder 6">
            <a:extLst>
              <a:ext uri="{FF2B5EF4-FFF2-40B4-BE49-F238E27FC236}">
                <a16:creationId xmlns:a16="http://schemas.microsoft.com/office/drawing/2014/main" id="{15477045-8978-C243-A476-24F640793CCB}"/>
              </a:ext>
            </a:extLst>
          </p:cNvPr>
          <p:cNvSpPr>
            <a:spLocks noGrp="1"/>
          </p:cNvSpPr>
          <p:nvPr>
            <p:ph type="sldNum" sz="quarter" idx="12"/>
          </p:nvPr>
        </p:nvSpPr>
        <p:spPr>
          <a:xfrm>
            <a:off x="22674363" y="12586396"/>
            <a:ext cx="950812" cy="732365"/>
          </a:xfrm>
        </p:spPr>
        <p:txBody>
          <a:bodyPr/>
          <a:lstStyle>
            <a:lvl1pPr algn="r">
              <a:defRPr>
                <a:solidFill>
                  <a:srgbClr val="576F7F"/>
                </a:solidFill>
              </a:defRPr>
            </a:lvl1pPr>
          </a:lstStyle>
          <a:p>
            <a:fld id="{BA8CF1B3-96A0-D24B-B5C9-B5B93FF4523E}" type="slidenum">
              <a:rPr lang="uk-UA" smtClean="0"/>
              <a:pPr/>
              <a:t>‹#›</a:t>
            </a:fld>
            <a:endParaRPr lang="uk-UA"/>
          </a:p>
        </p:txBody>
      </p:sp>
      <p:pic>
        <p:nvPicPr>
          <p:cNvPr id="5" name="Picture 4">
            <a:extLst>
              <a:ext uri="{FF2B5EF4-FFF2-40B4-BE49-F238E27FC236}">
                <a16:creationId xmlns:a16="http://schemas.microsoft.com/office/drawing/2014/main" id="{7C71DBF5-7715-C946-BE0A-5816950E71B3}"/>
              </a:ext>
            </a:extLst>
          </p:cNvPr>
          <p:cNvPicPr>
            <a:picLocks noChangeAspect="1"/>
          </p:cNvPicPr>
          <p:nvPr userDrawn="1"/>
        </p:nvPicPr>
        <p:blipFill>
          <a:blip r:embed="rId2"/>
          <a:stretch>
            <a:fillRect/>
          </a:stretch>
        </p:blipFill>
        <p:spPr>
          <a:xfrm>
            <a:off x="769935" y="12455705"/>
            <a:ext cx="3810000" cy="898122"/>
          </a:xfrm>
          <a:prstGeom prst="rect">
            <a:avLst/>
          </a:prstGeom>
        </p:spPr>
      </p:pic>
      <p:sp>
        <p:nvSpPr>
          <p:cNvPr id="17" name="Title 1">
            <a:extLst>
              <a:ext uri="{FF2B5EF4-FFF2-40B4-BE49-F238E27FC236}">
                <a16:creationId xmlns:a16="http://schemas.microsoft.com/office/drawing/2014/main" id="{723EBEA2-C871-924D-9669-D4CEBEA34A2B}"/>
              </a:ext>
            </a:extLst>
          </p:cNvPr>
          <p:cNvSpPr>
            <a:spLocks noGrp="1"/>
          </p:cNvSpPr>
          <p:nvPr>
            <p:ph type="ctrTitle" hasCustomPrompt="1"/>
          </p:nvPr>
        </p:nvSpPr>
        <p:spPr>
          <a:xfrm>
            <a:off x="2269122" y="5029200"/>
            <a:ext cx="20496234" cy="3231728"/>
          </a:xfrm>
        </p:spPr>
        <p:txBody>
          <a:bodyPr lIns="0" tIns="0" rIns="0" bIns="0">
            <a:normAutofit/>
          </a:bodyPr>
          <a:lstStyle>
            <a:lvl1pPr>
              <a:defRPr sz="7200" b="0" i="0" baseline="0">
                <a:solidFill>
                  <a:schemeClr val="bg1"/>
                </a:solidFill>
                <a:latin typeface="Times New Roman" panose="02020603050405020304" pitchFamily="18" charset="0"/>
                <a:cs typeface="Times New Roman" panose="02020603050405020304" pitchFamily="18" charset="0"/>
              </a:defRPr>
            </a:lvl1pPr>
          </a:lstStyle>
          <a:p>
            <a:r>
              <a:rPr lang="tr-TR" err="1"/>
              <a:t>Click</a:t>
            </a:r>
            <a:r>
              <a:rPr lang="tr-TR"/>
              <a:t> </a:t>
            </a:r>
            <a:r>
              <a:rPr lang="tr-TR" err="1"/>
              <a:t>to</a:t>
            </a:r>
            <a:r>
              <a:rPr lang="tr-TR"/>
              <a:t> </a:t>
            </a:r>
            <a:r>
              <a:rPr lang="tr-TR" err="1"/>
              <a:t>edit</a:t>
            </a:r>
            <a:r>
              <a:rPr lang="tr-TR"/>
              <a:t> Master </a:t>
            </a:r>
            <a:r>
              <a:rPr lang="tr-TR" err="1"/>
              <a:t>title</a:t>
            </a:r>
            <a:r>
              <a:rPr lang="tr-TR"/>
              <a:t> </a:t>
            </a:r>
            <a:r>
              <a:rPr lang="tr-TR" err="1"/>
              <a:t>style</a:t>
            </a:r>
            <a:br>
              <a:rPr lang="en-US"/>
            </a:br>
            <a:r>
              <a:rPr lang="en-US"/>
              <a:t>2nd line</a:t>
            </a:r>
          </a:p>
        </p:txBody>
      </p:sp>
      <p:sp>
        <p:nvSpPr>
          <p:cNvPr id="8" name="Text Placeholder 7">
            <a:extLst>
              <a:ext uri="{FF2B5EF4-FFF2-40B4-BE49-F238E27FC236}">
                <a16:creationId xmlns:a16="http://schemas.microsoft.com/office/drawing/2014/main" id="{C73C284A-D09B-B543-AF7E-5F419F34CE5B}"/>
              </a:ext>
            </a:extLst>
          </p:cNvPr>
          <p:cNvSpPr>
            <a:spLocks noGrp="1"/>
          </p:cNvSpPr>
          <p:nvPr>
            <p:ph type="body" sz="quarter" idx="14"/>
          </p:nvPr>
        </p:nvSpPr>
        <p:spPr>
          <a:xfrm>
            <a:off x="2268540" y="8458200"/>
            <a:ext cx="2914649" cy="2968950"/>
          </a:xfrm>
          <a:prstGeom prst="rect">
            <a:avLst/>
          </a:prstGeom>
        </p:spPr>
        <p:txBody>
          <a:bodyPr>
            <a:normAutofit/>
          </a:bodyPr>
          <a:lstStyle>
            <a:lvl1pPr>
              <a:defRPr sz="2400">
                <a:solidFill>
                  <a:schemeClr val="bg1"/>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2438430"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
        <p:nvSpPr>
          <p:cNvPr id="32" name="Text Placeholder 7">
            <a:extLst>
              <a:ext uri="{FF2B5EF4-FFF2-40B4-BE49-F238E27FC236}">
                <a16:creationId xmlns:a16="http://schemas.microsoft.com/office/drawing/2014/main" id="{81E09265-B90B-4F4C-A68D-386E7DC88C22}"/>
              </a:ext>
            </a:extLst>
          </p:cNvPr>
          <p:cNvSpPr>
            <a:spLocks noGrp="1"/>
          </p:cNvSpPr>
          <p:nvPr>
            <p:ph type="body" sz="quarter" idx="15"/>
          </p:nvPr>
        </p:nvSpPr>
        <p:spPr>
          <a:xfrm>
            <a:off x="5330714" y="8458200"/>
            <a:ext cx="2914649" cy="2968950"/>
          </a:xfrm>
          <a:prstGeom prst="rect">
            <a:avLst/>
          </a:prstGeom>
        </p:spPr>
        <p:txBody>
          <a:bodyPr>
            <a:normAutofit/>
          </a:bodyPr>
          <a:lstStyle>
            <a:lvl1pPr>
              <a:defRPr sz="2400">
                <a:solidFill>
                  <a:schemeClr val="bg1"/>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2438430"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
        <p:nvSpPr>
          <p:cNvPr id="2" name="TextBox 1">
            <a:extLst>
              <a:ext uri="{FF2B5EF4-FFF2-40B4-BE49-F238E27FC236}">
                <a16:creationId xmlns:a16="http://schemas.microsoft.com/office/drawing/2014/main" id="{566ADC1F-37E6-464C-ABA2-AA64D5C91A8D}"/>
              </a:ext>
            </a:extLst>
          </p:cNvPr>
          <p:cNvSpPr txBox="1"/>
          <p:nvPr userDrawn="1"/>
        </p:nvSpPr>
        <p:spPr>
          <a:xfrm>
            <a:off x="18479562" y="12756895"/>
            <a:ext cx="3911006" cy="400110"/>
          </a:xfrm>
          <a:prstGeom prst="rect">
            <a:avLst/>
          </a:prstGeom>
          <a:noFill/>
        </p:spPr>
        <p:txBody>
          <a:bodyPr wrap="none" rtlCol="0">
            <a:spAutoFit/>
          </a:bodyPr>
          <a:lstStyle/>
          <a:p>
            <a:pPr algn="r"/>
            <a:r>
              <a:rPr lang="en-US" sz="2000" b="1">
                <a:solidFill>
                  <a:srgbClr val="576F7F"/>
                </a:solidFill>
                <a:latin typeface="Calibri" panose="020F0502020204030204" pitchFamily="34" charset="0"/>
                <a:cs typeface="Calibri" panose="020F0502020204030204" pitchFamily="34" charset="0"/>
              </a:rPr>
              <a:t>REL Appalachia at SRI International</a:t>
            </a:r>
          </a:p>
        </p:txBody>
      </p:sp>
    </p:spTree>
    <p:extLst>
      <p:ext uri="{BB962C8B-B14F-4D97-AF65-F5344CB8AC3E}">
        <p14:creationId xmlns:p14="http://schemas.microsoft.com/office/powerpoint/2010/main" val="3061068612"/>
      </p:ext>
    </p:extLst>
  </p:cSld>
  <p:clrMapOvr>
    <a:masterClrMapping/>
  </p:clrMapOvr>
  <p:extLst>
    <p:ext uri="{DCECCB84-F9BA-43D5-87BE-67443E8EF086}">
      <p15:sldGuideLst xmlns:p15="http://schemas.microsoft.com/office/powerpoint/2012/main">
        <p15:guide id="1" orient="horz" pos="7680">
          <p15:clr>
            <a:srgbClr val="FBAE40"/>
          </p15:clr>
        </p15:guide>
        <p15:guide id="2" pos="7681">
          <p15:clr>
            <a:srgbClr val="FBAE40"/>
          </p15:clr>
        </p15:guide>
        <p15:guide id="3" orient="horz" pos="240">
          <p15:clr>
            <a:srgbClr val="FBAE40"/>
          </p15:clr>
        </p15:guide>
        <p15:guide id="4" pos="721">
          <p15:clr>
            <a:srgbClr val="FBAE40"/>
          </p15:clr>
        </p15:guide>
        <p15:guide id="5" pos="14881">
          <p15:clr>
            <a:srgbClr val="FBAE40"/>
          </p15:clr>
        </p15:guide>
        <p15:guide id="6" pos="14641">
          <p15:clr>
            <a:srgbClr val="FBAE40"/>
          </p15:clr>
        </p15:guide>
        <p15:guide id="7" orient="horz" pos="720">
          <p15:clr>
            <a:srgbClr val="FBAE40"/>
          </p15:clr>
        </p15:guide>
        <p15:guide id="8" orient="horz" pos="7200">
          <p15:clr>
            <a:srgbClr val="FBAE40"/>
          </p15:clr>
        </p15:guide>
        <p15:guide id="9" pos="481">
          <p15:clr>
            <a:srgbClr val="FBAE40"/>
          </p15:clr>
        </p15:guide>
        <p15:guide id="10" pos="144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14" name="Slide Number Placeholder 6">
            <a:extLst>
              <a:ext uri="{FF2B5EF4-FFF2-40B4-BE49-F238E27FC236}">
                <a16:creationId xmlns:a16="http://schemas.microsoft.com/office/drawing/2014/main" id="{15477045-8978-C243-A476-24F640793CCB}"/>
              </a:ext>
            </a:extLst>
          </p:cNvPr>
          <p:cNvSpPr>
            <a:spLocks noGrp="1"/>
          </p:cNvSpPr>
          <p:nvPr>
            <p:ph type="sldNum" sz="quarter" idx="12"/>
          </p:nvPr>
        </p:nvSpPr>
        <p:spPr>
          <a:xfrm>
            <a:off x="22674363" y="12586396"/>
            <a:ext cx="950812" cy="732365"/>
          </a:xfrm>
        </p:spPr>
        <p:txBody>
          <a:bodyPr/>
          <a:lstStyle>
            <a:lvl1pPr algn="r">
              <a:defRPr>
                <a:solidFill>
                  <a:srgbClr val="576F7F"/>
                </a:solidFill>
              </a:defRPr>
            </a:lvl1pPr>
          </a:lstStyle>
          <a:p>
            <a:fld id="{BA8CF1B3-96A0-D24B-B5C9-B5B93FF4523E}" type="slidenum">
              <a:rPr lang="uk-UA" smtClean="0"/>
              <a:pPr/>
              <a:t>‹#›</a:t>
            </a:fld>
            <a:endParaRPr lang="uk-UA"/>
          </a:p>
        </p:txBody>
      </p:sp>
      <p:pic>
        <p:nvPicPr>
          <p:cNvPr id="5" name="Picture 4">
            <a:extLst>
              <a:ext uri="{FF2B5EF4-FFF2-40B4-BE49-F238E27FC236}">
                <a16:creationId xmlns:a16="http://schemas.microsoft.com/office/drawing/2014/main" id="{7C71DBF5-7715-C946-BE0A-5816950E71B3}"/>
              </a:ext>
            </a:extLst>
          </p:cNvPr>
          <p:cNvPicPr>
            <a:picLocks noChangeAspect="1"/>
          </p:cNvPicPr>
          <p:nvPr userDrawn="1"/>
        </p:nvPicPr>
        <p:blipFill>
          <a:blip r:embed="rId2"/>
          <a:stretch>
            <a:fillRect/>
          </a:stretch>
        </p:blipFill>
        <p:spPr>
          <a:xfrm>
            <a:off x="769935" y="12455705"/>
            <a:ext cx="3810000" cy="898122"/>
          </a:xfrm>
          <a:prstGeom prst="rect">
            <a:avLst/>
          </a:prstGeom>
        </p:spPr>
      </p:pic>
      <p:cxnSp>
        <p:nvCxnSpPr>
          <p:cNvPr id="20" name="Straight Connector 19">
            <a:extLst>
              <a:ext uri="{FF2B5EF4-FFF2-40B4-BE49-F238E27FC236}">
                <a16:creationId xmlns:a16="http://schemas.microsoft.com/office/drawing/2014/main" id="{A1AB842C-6BB1-7849-B78D-1D793CD25166}"/>
              </a:ext>
            </a:extLst>
          </p:cNvPr>
          <p:cNvCxnSpPr/>
          <p:nvPr userDrawn="1"/>
        </p:nvCxnSpPr>
        <p:spPr>
          <a:xfrm>
            <a:off x="757240" y="12189150"/>
            <a:ext cx="22860000"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AA9EDA39-870A-E945-9A81-5D7CFB06F0C7}"/>
              </a:ext>
            </a:extLst>
          </p:cNvPr>
          <p:cNvSpPr>
            <a:spLocks/>
          </p:cNvSpPr>
          <p:nvPr userDrawn="1"/>
        </p:nvSpPr>
        <p:spPr>
          <a:xfrm>
            <a:off x="1589" y="0"/>
            <a:ext cx="24384000" cy="3810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00"/>
          </a:p>
        </p:txBody>
      </p:sp>
      <p:sp>
        <p:nvSpPr>
          <p:cNvPr id="8" name="TextBox 7">
            <a:extLst>
              <a:ext uri="{FF2B5EF4-FFF2-40B4-BE49-F238E27FC236}">
                <a16:creationId xmlns:a16="http://schemas.microsoft.com/office/drawing/2014/main" id="{07D8E5C4-3AD7-514C-A581-B370128A0667}"/>
              </a:ext>
            </a:extLst>
          </p:cNvPr>
          <p:cNvSpPr txBox="1"/>
          <p:nvPr userDrawn="1"/>
        </p:nvSpPr>
        <p:spPr>
          <a:xfrm>
            <a:off x="18479562" y="12756895"/>
            <a:ext cx="3911006" cy="400110"/>
          </a:xfrm>
          <a:prstGeom prst="rect">
            <a:avLst/>
          </a:prstGeom>
          <a:noFill/>
        </p:spPr>
        <p:txBody>
          <a:bodyPr wrap="none" rtlCol="0">
            <a:spAutoFit/>
          </a:bodyPr>
          <a:lstStyle/>
          <a:p>
            <a:pPr algn="r"/>
            <a:r>
              <a:rPr lang="en-US" sz="2000" b="1">
                <a:solidFill>
                  <a:srgbClr val="576F7F"/>
                </a:solidFill>
                <a:latin typeface="Calibri" panose="020F0502020204030204" pitchFamily="34" charset="0"/>
                <a:cs typeface="Calibri" panose="020F0502020204030204" pitchFamily="34" charset="0"/>
              </a:rPr>
              <a:t>REL Appalachia at SRI International</a:t>
            </a:r>
          </a:p>
        </p:txBody>
      </p:sp>
    </p:spTree>
    <p:extLst>
      <p:ext uri="{BB962C8B-B14F-4D97-AF65-F5344CB8AC3E}">
        <p14:creationId xmlns:p14="http://schemas.microsoft.com/office/powerpoint/2010/main" val="852809935"/>
      </p:ext>
    </p:extLst>
  </p:cSld>
  <p:clrMapOvr>
    <a:masterClrMapping/>
  </p:clrMapOvr>
  <p:extLst>
    <p:ext uri="{DCECCB84-F9BA-43D5-87BE-67443E8EF086}">
      <p15:sldGuideLst xmlns:p15="http://schemas.microsoft.com/office/powerpoint/2012/main">
        <p15:guide id="1" orient="horz" pos="7680">
          <p15:clr>
            <a:srgbClr val="FBAE40"/>
          </p15:clr>
        </p15:guide>
        <p15:guide id="2" pos="7681">
          <p15:clr>
            <a:srgbClr val="FBAE40"/>
          </p15:clr>
        </p15:guide>
        <p15:guide id="3" orient="horz" pos="240">
          <p15:clr>
            <a:srgbClr val="FBAE40"/>
          </p15:clr>
        </p15:guide>
        <p15:guide id="4" pos="721">
          <p15:clr>
            <a:srgbClr val="FBAE40"/>
          </p15:clr>
        </p15:guide>
        <p15:guide id="5" pos="14881">
          <p15:clr>
            <a:srgbClr val="FBAE40"/>
          </p15:clr>
        </p15:guide>
        <p15:guide id="6" pos="14641">
          <p15:clr>
            <a:srgbClr val="FBAE40"/>
          </p15:clr>
        </p15:guide>
        <p15:guide id="7" orient="horz" pos="720">
          <p15:clr>
            <a:srgbClr val="FBAE40"/>
          </p15:clr>
        </p15:guide>
        <p15:guide id="8" orient="horz" pos="7200">
          <p15:clr>
            <a:srgbClr val="FBAE40"/>
          </p15:clr>
        </p15:guide>
        <p15:guide id="9" pos="481">
          <p15:clr>
            <a:srgbClr val="FBAE40"/>
          </p15:clr>
        </p15:guide>
        <p15:guide id="10" pos="1441">
          <p15:clr>
            <a:srgbClr val="FBAE40"/>
          </p15:clr>
        </p15:guide>
        <p15:guide id="11" pos="7441">
          <p15:clr>
            <a:srgbClr val="FBAE40"/>
          </p15:clr>
        </p15:guide>
        <p15:guide id="12" pos="7921">
          <p15:clr>
            <a:srgbClr val="FBAE40"/>
          </p15:clr>
        </p15:guide>
        <p15:guide id="13" pos="5521">
          <p15:clr>
            <a:srgbClr val="FBAE40"/>
          </p15:clr>
        </p15:guide>
        <p15:guide id="14" pos="5041">
          <p15:clr>
            <a:srgbClr val="FBAE40"/>
          </p15:clr>
        </p15:guide>
        <p15:guide id="15" pos="9841">
          <p15:clr>
            <a:srgbClr val="FBAE40"/>
          </p15:clr>
        </p15:guide>
        <p15:guide id="16" pos="1032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36831" y="2596896"/>
            <a:ext cx="14632305" cy="6510528"/>
          </a:xfrm>
        </p:spPr>
        <p:txBody>
          <a:bodyPr anchor="b">
            <a:normAutofit/>
          </a:bodyPr>
          <a:lstStyle>
            <a:lvl1pPr>
              <a:defRPr sz="11800" b="0" spc="-2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7773412" y="9345168"/>
            <a:ext cx="14632305" cy="1828800"/>
          </a:xfrm>
        </p:spPr>
        <p:txBody>
          <a:bodyPr anchor="t">
            <a:normAutofit/>
          </a:bodyPr>
          <a:lstStyle>
            <a:lvl1pPr marL="0" indent="0">
              <a:buNone/>
              <a:defRPr sz="4400" cap="none" spc="0" baseline="0">
                <a:solidFill>
                  <a:schemeClr val="tx1">
                    <a:lumMod val="65000"/>
                    <a:lumOff val="3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CF1B3-96A0-D24B-B5C9-B5B93FF4523E}" type="slidenum">
              <a:rPr lang="uk-UA" smtClean="0"/>
              <a:pPr/>
              <a:t>‹#›</a:t>
            </a:fld>
            <a:endParaRPr lang="uk-UA"/>
          </a:p>
        </p:txBody>
      </p:sp>
    </p:spTree>
    <p:extLst>
      <p:ext uri="{BB962C8B-B14F-4D97-AF65-F5344CB8AC3E}">
        <p14:creationId xmlns:p14="http://schemas.microsoft.com/office/powerpoint/2010/main" val="234623540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36831" y="1737360"/>
            <a:ext cx="6950345" cy="10241280"/>
          </a:xfrm>
        </p:spPr>
        <p:txBody>
          <a:bodyPr/>
          <a:lstStyle>
            <a:lvl1pPr>
              <a:defRPr sz="4000"/>
            </a:lvl1pPr>
            <a:lvl2pPr>
              <a:defRPr sz="3600"/>
            </a:lvl2pPr>
            <a:lvl3pPr>
              <a:defRPr sz="32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638276" y="1737360"/>
            <a:ext cx="6950345" cy="10241280"/>
          </a:xfrm>
        </p:spPr>
        <p:txBody>
          <a:bodyPr/>
          <a:lstStyle>
            <a:lvl1pPr>
              <a:defRPr sz="4000"/>
            </a:lvl1pPr>
            <a:lvl2pPr>
              <a:defRPr sz="3600"/>
            </a:lvl2pPr>
            <a:lvl3pPr>
              <a:defRPr sz="32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12/22/2021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A8CF1B3-96A0-D24B-B5C9-B5B93FF4523E}" type="slidenum">
              <a:rPr lang="uk-UA" smtClean="0"/>
              <a:pPr/>
              <a:t>‹#›</a:t>
            </a:fld>
            <a:endParaRPr lang="uk-UA"/>
          </a:p>
        </p:txBody>
      </p:sp>
    </p:spTree>
    <p:extLst>
      <p:ext uri="{BB962C8B-B14F-4D97-AF65-F5344CB8AC3E}">
        <p14:creationId xmlns:p14="http://schemas.microsoft.com/office/powerpoint/2010/main" val="401494636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7736831" y="2047172"/>
            <a:ext cx="6950345" cy="1615440"/>
          </a:xfrm>
        </p:spPr>
        <p:txBody>
          <a:bodyPr anchor="b">
            <a:normAutofit/>
          </a:bodyPr>
          <a:lstStyle>
            <a:lvl1pPr marL="0" indent="0">
              <a:spcBef>
                <a:spcPts val="0"/>
              </a:spcBef>
              <a:buNone/>
              <a:defRPr sz="4000" b="1">
                <a:solidFill>
                  <a:schemeClr val="tx1">
                    <a:lumMod val="65000"/>
                    <a:lumOff val="35000"/>
                  </a:schemeClr>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7736831" y="3861872"/>
            <a:ext cx="6950345" cy="8046720"/>
          </a:xfrm>
        </p:spPr>
        <p:txBody>
          <a:bodyPr/>
          <a:lstStyle>
            <a:lvl1pPr>
              <a:defRPr sz="4000"/>
            </a:lvl1pPr>
            <a:lvl2pPr>
              <a:defRPr sz="3600"/>
            </a:lvl2pPr>
            <a:lvl3pPr>
              <a:defRPr sz="32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638962" y="2047173"/>
            <a:ext cx="6950345" cy="1626342"/>
          </a:xfrm>
        </p:spPr>
        <p:txBody>
          <a:bodyPr anchor="b">
            <a:normAutofit/>
          </a:bodyPr>
          <a:lstStyle>
            <a:lvl1pPr marL="0" indent="0">
              <a:spcBef>
                <a:spcPts val="0"/>
              </a:spcBef>
              <a:buNone/>
              <a:defRPr sz="4000" b="1">
                <a:solidFill>
                  <a:schemeClr val="tx1">
                    <a:lumMod val="65000"/>
                    <a:lumOff val="35000"/>
                  </a:schemeClr>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5638962" y="3861872"/>
            <a:ext cx="6950345" cy="8046720"/>
          </a:xfrm>
        </p:spPr>
        <p:txBody>
          <a:bodyPr/>
          <a:lstStyle>
            <a:lvl1pPr>
              <a:defRPr sz="4000"/>
            </a:lvl1pPr>
            <a:lvl2pPr>
              <a:defRPr sz="3600"/>
            </a:lvl2pPr>
            <a:lvl3pPr>
              <a:defRPr sz="32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12/22/2021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BA8CF1B3-96A0-D24B-B5C9-B5B93FF4523E}" type="slidenum">
              <a:rPr lang="uk-UA" smtClean="0"/>
              <a:pPr/>
              <a:t>‹#›</a:t>
            </a:fld>
            <a:endParaRPr lang="uk-UA"/>
          </a:p>
        </p:txBody>
      </p:sp>
    </p:spTree>
    <p:extLst>
      <p:ext uri="{BB962C8B-B14F-4D97-AF65-F5344CB8AC3E}">
        <p14:creationId xmlns:p14="http://schemas.microsoft.com/office/powerpoint/2010/main" val="162098309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12/22/2021</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BA8CF1B3-96A0-D24B-B5C9-B5B93FF4523E}" type="slidenum">
              <a:rPr lang="uk-UA" smtClean="0"/>
              <a:pPr/>
              <a:t>‹#›</a:t>
            </a:fld>
            <a:endParaRPr lang="uk-UA"/>
          </a:p>
        </p:txBody>
      </p:sp>
    </p:spTree>
    <p:extLst>
      <p:ext uri="{BB962C8B-B14F-4D97-AF65-F5344CB8AC3E}">
        <p14:creationId xmlns:p14="http://schemas.microsoft.com/office/powerpoint/2010/main" val="331158205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CF1B3-96A0-D24B-B5C9-B5B93FF4523E}" type="slidenum">
              <a:rPr lang="uk-UA" smtClean="0"/>
              <a:pPr/>
              <a:t>‹#›</a:t>
            </a:fld>
            <a:endParaRPr lang="uk-UA"/>
          </a:p>
        </p:txBody>
      </p:sp>
    </p:spTree>
    <p:extLst>
      <p:ext uri="{BB962C8B-B14F-4D97-AF65-F5344CB8AC3E}">
        <p14:creationId xmlns:p14="http://schemas.microsoft.com/office/powerpoint/2010/main" val="209001113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New Title Sl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CF1B3-96A0-D24B-B5C9-B5B93FF4523E}" type="slidenum">
              <a:rPr lang="uk-UA" smtClean="0"/>
              <a:pPr/>
              <a:t>‹#›</a:t>
            </a:fld>
            <a:endParaRPr lang="uk-UA"/>
          </a:p>
        </p:txBody>
      </p:sp>
      <p:sp>
        <p:nvSpPr>
          <p:cNvPr id="9" name="Freeform: Shape 8" descr="&quot; &quot;">
            <a:extLst>
              <a:ext uri="{FF2B5EF4-FFF2-40B4-BE49-F238E27FC236}">
                <a16:creationId xmlns:a16="http://schemas.microsoft.com/office/drawing/2014/main" id="{EA6465BF-A2D9-4D46-9EDA-4F2D1BD84B8A}"/>
              </a:ext>
              <a:ext uri="{C183D7F6-B498-43B3-948B-1728B52AA6E4}">
                <adec:decorative xmlns:adec="http://schemas.microsoft.com/office/drawing/2017/decorative" val="0"/>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15976267" y="1523998"/>
            <a:ext cx="8418074" cy="10668002"/>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Shape 9" descr="&quot; &quot;">
            <a:extLst>
              <a:ext uri="{FF2B5EF4-FFF2-40B4-BE49-F238E27FC236}">
                <a16:creationId xmlns:a16="http://schemas.microsoft.com/office/drawing/2014/main" id="{FEEBA78A-4D3B-482A-A881-6EAB310BABFF}"/>
              </a:ext>
              <a:ext uri="{C183D7F6-B498-43B3-948B-1728B52AA6E4}">
                <adec:decorative xmlns:adec="http://schemas.microsoft.com/office/drawing/2017/decorative" val="0"/>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7164" y="1505496"/>
            <a:ext cx="2003225" cy="9488502"/>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9871733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4FC7B70-CDD9-4DF6-ADAA-B0B026400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7164" y="1505496"/>
            <a:ext cx="2003225" cy="9488502"/>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1">
            <a:extLst>
              <a:ext uri="{FF2B5EF4-FFF2-40B4-BE49-F238E27FC236}">
                <a16:creationId xmlns:a16="http://schemas.microsoft.com/office/drawing/2014/main" id="{E812150D-C69F-4DB7-95D8-7D76A6632CDB}"/>
              </a:ext>
            </a:extLst>
          </p:cNvPr>
          <p:cNvSpPr>
            <a:spLocks noGrp="1"/>
          </p:cNvSpPr>
          <p:nvPr>
            <p:ph type="title"/>
          </p:nvPr>
        </p:nvSpPr>
        <p:spPr>
          <a:xfrm>
            <a:off x="2203704" y="1527048"/>
            <a:ext cx="14118336" cy="6510528"/>
          </a:xfrm>
        </p:spPr>
        <p:txBody>
          <a:bodyPr>
            <a:normAutofit/>
          </a:bodyPr>
          <a:lstStyle>
            <a:lvl1pPr algn="r">
              <a:defRPr sz="5900">
                <a:solidFill>
                  <a:srgbClr val="40BAD2"/>
                </a:solidFill>
              </a:defRPr>
            </a:lvl1pPr>
          </a:lstStyle>
          <a:p>
            <a:r>
              <a:rPr lang="en-US" dirty="0"/>
              <a:t>Click to edit Master title style</a:t>
            </a:r>
          </a:p>
        </p:txBody>
      </p:sp>
      <p:sp>
        <p:nvSpPr>
          <p:cNvPr id="10" name="Freeform: Shape 9">
            <a:extLst>
              <a:ext uri="{FF2B5EF4-FFF2-40B4-BE49-F238E27FC236}">
                <a16:creationId xmlns:a16="http://schemas.microsoft.com/office/drawing/2014/main" id="{A1605316-CF30-4F63-9BFA-42C89EF8B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15976267" y="1523998"/>
            <a:ext cx="8418074" cy="10668002"/>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5116965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1517904"/>
            <a:ext cx="6888077" cy="106619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05904" y="2247675"/>
            <a:ext cx="5895732" cy="9202366"/>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23634805" y="1517904"/>
            <a:ext cx="768196" cy="1066190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7739544" y="1728216"/>
            <a:ext cx="14632305" cy="1024128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24999" y="12712701"/>
            <a:ext cx="5487114" cy="730250"/>
          </a:xfrm>
          <a:prstGeom prst="rect">
            <a:avLst/>
          </a:prstGeom>
        </p:spPr>
        <p:txBody>
          <a:bodyPr vert="horz" lIns="91440" tIns="45720" rIns="91440" bIns="45720" rtlCol="0" anchor="ctr"/>
          <a:lstStyle>
            <a:lvl1pPr algn="l">
              <a:defRPr sz="2200">
                <a:solidFill>
                  <a:schemeClr val="tx1">
                    <a:lumMod val="50000"/>
                    <a:lumOff val="50000"/>
                  </a:schemeClr>
                </a:solidFill>
              </a:defRPr>
            </a:lvl1pPr>
          </a:lstStyle>
          <a:p>
            <a:fld id="{5586B75A-687E-405C-8A0B-8D00578BA2C3}" type="datetimeFigureOut">
              <a:rPr lang="en-US" dirty="0"/>
              <a:pPr/>
              <a:t>12/22/2021</a:t>
            </a:fld>
            <a:endParaRPr lang="en-US"/>
          </a:p>
        </p:txBody>
      </p:sp>
      <p:sp>
        <p:nvSpPr>
          <p:cNvPr id="5" name="Footer Placeholder 4"/>
          <p:cNvSpPr>
            <a:spLocks noGrp="1"/>
          </p:cNvSpPr>
          <p:nvPr>
            <p:ph type="ftr" sz="quarter" idx="3"/>
          </p:nvPr>
        </p:nvSpPr>
        <p:spPr>
          <a:xfrm>
            <a:off x="7739545" y="12712701"/>
            <a:ext cx="11824573" cy="730250"/>
          </a:xfrm>
          <a:prstGeom prst="rect">
            <a:avLst/>
          </a:prstGeom>
        </p:spPr>
        <p:txBody>
          <a:bodyPr vert="horz" lIns="91440" tIns="45720" rIns="91440" bIns="45720" rtlCol="0" anchor="ctr"/>
          <a:lstStyle>
            <a:lvl1pPr algn="l">
              <a:defRPr sz="22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21271040" y="12712701"/>
            <a:ext cx="3062253" cy="730250"/>
          </a:xfrm>
          <a:prstGeom prst="rect">
            <a:avLst/>
          </a:prstGeom>
        </p:spPr>
        <p:txBody>
          <a:bodyPr vert="horz" lIns="91440" tIns="45720" rIns="91440" bIns="45720" rtlCol="0" anchor="ctr"/>
          <a:lstStyle>
            <a:lvl1pPr algn="r">
              <a:defRPr sz="2400" b="1">
                <a:solidFill>
                  <a:schemeClr val="accent1"/>
                </a:solidFill>
              </a:defRPr>
            </a:lvl1pPr>
          </a:lstStyle>
          <a:p>
            <a:fld id="{BA8CF1B3-96A0-D24B-B5C9-B5B93FF4523E}" type="slidenum">
              <a:rPr lang="uk-UA" smtClean="0"/>
              <a:pPr/>
              <a:t>‹#›</a:t>
            </a:fld>
            <a:endParaRPr lang="uk-UA"/>
          </a:p>
        </p:txBody>
      </p:sp>
    </p:spTree>
    <p:extLst>
      <p:ext uri="{BB962C8B-B14F-4D97-AF65-F5344CB8AC3E}">
        <p14:creationId xmlns:p14="http://schemas.microsoft.com/office/powerpoint/2010/main" val="104861952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92" r:id="rId8"/>
    <p:sldLayoutId id="2147483788" r:id="rId9"/>
    <p:sldLayoutId id="2147483774" r:id="rId10"/>
    <p:sldLayoutId id="2147483775" r:id="rId11"/>
    <p:sldLayoutId id="2147483789" r:id="rId12"/>
    <p:sldLayoutId id="2147483791" r:id="rId13"/>
    <p:sldLayoutId id="2147483776" r:id="rId14"/>
    <p:sldLayoutId id="2147483777" r:id="rId15"/>
    <p:sldLayoutId id="2147483780" r:id="rId16"/>
    <p:sldLayoutId id="2147483782" r:id="rId17"/>
    <p:sldLayoutId id="2147483784" r:id="rId18"/>
    <p:sldLayoutId id="2147483751" r:id="rId19"/>
    <p:sldLayoutId id="2147483760" r:id="rId20"/>
    <p:sldLayoutId id="2147483756" r:id="rId21"/>
    <p:sldLayoutId id="2147483757" r:id="rId22"/>
    <p:sldLayoutId id="2147483758" r:id="rId23"/>
    <p:sldLayoutId id="2147483787" r:id="rId24"/>
    <p:sldLayoutId id="2147483793" r:id="rId25"/>
    <p:sldLayoutId id="2147483794" r:id="rId26"/>
  </p:sldLayoutIdLst>
  <p:hf hdr="0" ftr="0" dt="0"/>
  <p:txStyles>
    <p:titleStyle>
      <a:lvl1pPr algn="l" defTabSz="1828800" rtl="0" eaLnBrk="1" latinLnBrk="0" hangingPunct="1">
        <a:lnSpc>
          <a:spcPct val="90000"/>
        </a:lnSpc>
        <a:spcBef>
          <a:spcPct val="0"/>
        </a:spcBef>
        <a:buNone/>
        <a:defRPr sz="7200" kern="1200" spc="-120" baseline="0">
          <a:solidFill>
            <a:srgbClr val="FFFFFF"/>
          </a:solidFill>
          <a:latin typeface="+mj-lt"/>
          <a:ea typeface="+mj-ea"/>
          <a:cs typeface="+mj-cs"/>
        </a:defRPr>
      </a:lvl1pPr>
    </p:titleStyle>
    <p:bodyStyle>
      <a:lvl1pPr marL="365760" indent="-365760" algn="l" defTabSz="1828800" rtl="0" eaLnBrk="1" latinLnBrk="0" hangingPunct="1">
        <a:lnSpc>
          <a:spcPct val="90000"/>
        </a:lnSpc>
        <a:spcBef>
          <a:spcPts val="2400"/>
        </a:spcBef>
        <a:buClr>
          <a:schemeClr val="accent1"/>
        </a:buClr>
        <a:buFont typeface="Wingdings 2" pitchFamily="18" charset="2"/>
        <a:buChar char=""/>
        <a:defRPr sz="4000" kern="1200">
          <a:solidFill>
            <a:schemeClr val="tx1">
              <a:lumMod val="65000"/>
              <a:lumOff val="35000"/>
            </a:schemeClr>
          </a:solidFill>
          <a:latin typeface="+mn-lt"/>
          <a:ea typeface="+mn-ea"/>
          <a:cs typeface="+mn-cs"/>
        </a:defRPr>
      </a:lvl1pPr>
      <a:lvl2pPr marL="1371600" indent="-365760" algn="l" defTabSz="1828800" rtl="0" eaLnBrk="1" latinLnBrk="0" hangingPunct="1">
        <a:lnSpc>
          <a:spcPct val="90000"/>
        </a:lnSpc>
        <a:spcBef>
          <a:spcPts val="500"/>
        </a:spcBef>
        <a:spcAft>
          <a:spcPts val="500"/>
        </a:spcAft>
        <a:buClr>
          <a:schemeClr val="accent1"/>
        </a:buClr>
        <a:buFont typeface="Wingdings 2" pitchFamily="18" charset="2"/>
        <a:buChar char=""/>
        <a:defRPr sz="3600" kern="1200">
          <a:solidFill>
            <a:schemeClr val="tx1">
              <a:lumMod val="65000"/>
              <a:lumOff val="35000"/>
            </a:schemeClr>
          </a:solidFill>
          <a:latin typeface="+mn-lt"/>
          <a:ea typeface="+mn-ea"/>
          <a:cs typeface="+mn-cs"/>
        </a:defRPr>
      </a:lvl2pPr>
      <a:lvl3pPr marL="2286000" indent="-365760" algn="l" defTabSz="1828800" rtl="0" eaLnBrk="1" latinLnBrk="0" hangingPunct="1">
        <a:lnSpc>
          <a:spcPct val="90000"/>
        </a:lnSpc>
        <a:spcBef>
          <a:spcPts val="500"/>
        </a:spcBef>
        <a:spcAft>
          <a:spcPts val="500"/>
        </a:spcAft>
        <a:buClr>
          <a:schemeClr val="accent1"/>
        </a:buClr>
        <a:buFont typeface="Wingdings 2" pitchFamily="18" charset="2"/>
        <a:buChar char=""/>
        <a:defRPr sz="3200" kern="1200">
          <a:solidFill>
            <a:schemeClr val="tx1">
              <a:lumMod val="65000"/>
              <a:lumOff val="35000"/>
            </a:schemeClr>
          </a:solidFill>
          <a:latin typeface="+mn-lt"/>
          <a:ea typeface="+mn-ea"/>
          <a:cs typeface="+mn-cs"/>
        </a:defRPr>
      </a:lvl3pPr>
      <a:lvl4pPr marL="3200400" indent="-365760" algn="l" defTabSz="1828800" rtl="0" eaLnBrk="1" latinLnBrk="0" hangingPunct="1">
        <a:lnSpc>
          <a:spcPct val="90000"/>
        </a:lnSpc>
        <a:spcBef>
          <a:spcPts val="500"/>
        </a:spcBef>
        <a:spcAft>
          <a:spcPts val="500"/>
        </a:spcAft>
        <a:buClr>
          <a:schemeClr val="accent1"/>
        </a:buClr>
        <a:buFont typeface="Wingdings 2" pitchFamily="18" charset="2"/>
        <a:buChar char=""/>
        <a:defRPr sz="2800" kern="1200">
          <a:solidFill>
            <a:schemeClr val="tx1">
              <a:lumMod val="65000"/>
              <a:lumOff val="35000"/>
            </a:schemeClr>
          </a:solidFill>
          <a:latin typeface="+mn-lt"/>
          <a:ea typeface="+mn-ea"/>
          <a:cs typeface="+mn-cs"/>
        </a:defRPr>
      </a:lvl4pPr>
      <a:lvl5pPr marL="4114800" indent="-365760" algn="l" defTabSz="1828800" rtl="0" eaLnBrk="1" latinLnBrk="0" hangingPunct="1">
        <a:lnSpc>
          <a:spcPct val="90000"/>
        </a:lnSpc>
        <a:spcBef>
          <a:spcPts val="500"/>
        </a:spcBef>
        <a:spcAft>
          <a:spcPts val="500"/>
        </a:spcAft>
        <a:buClr>
          <a:schemeClr val="accent1"/>
        </a:buClr>
        <a:buFont typeface="Wingdings 2" pitchFamily="18" charset="2"/>
        <a:buChar char=""/>
        <a:defRPr sz="2800" kern="1200">
          <a:solidFill>
            <a:schemeClr val="tx1">
              <a:lumMod val="65000"/>
              <a:lumOff val="35000"/>
            </a:schemeClr>
          </a:solidFill>
          <a:latin typeface="+mn-lt"/>
          <a:ea typeface="+mn-ea"/>
          <a:cs typeface="+mn-cs"/>
        </a:defRPr>
      </a:lvl5pPr>
      <a:lvl6pPr marL="5029200" indent="-457200" algn="l" defTabSz="1828800" rtl="0" eaLnBrk="1" latinLnBrk="0" hangingPunct="1">
        <a:lnSpc>
          <a:spcPct val="90000"/>
        </a:lnSpc>
        <a:spcBef>
          <a:spcPts val="500"/>
        </a:spcBef>
        <a:spcAft>
          <a:spcPts val="500"/>
        </a:spcAft>
        <a:buClr>
          <a:schemeClr val="accent1"/>
        </a:buClr>
        <a:buFont typeface="Wingdings 2" pitchFamily="18" charset="2"/>
        <a:buChar char=""/>
        <a:defRPr sz="2800" kern="1200">
          <a:solidFill>
            <a:schemeClr val="tx1">
              <a:lumMod val="65000"/>
              <a:lumOff val="35000"/>
            </a:schemeClr>
          </a:solidFill>
          <a:latin typeface="+mn-lt"/>
          <a:ea typeface="+mn-ea"/>
          <a:cs typeface="+mn-cs"/>
        </a:defRPr>
      </a:lvl6pPr>
      <a:lvl7pPr marL="5943600" indent="-457200" algn="l" defTabSz="1828800" rtl="0" eaLnBrk="1" latinLnBrk="0" hangingPunct="1">
        <a:lnSpc>
          <a:spcPct val="90000"/>
        </a:lnSpc>
        <a:spcBef>
          <a:spcPts val="500"/>
        </a:spcBef>
        <a:spcAft>
          <a:spcPts val="500"/>
        </a:spcAft>
        <a:buClr>
          <a:schemeClr val="accent1"/>
        </a:buClr>
        <a:buFont typeface="Wingdings 2" pitchFamily="18" charset="2"/>
        <a:buChar char=""/>
        <a:defRPr sz="2800" kern="1200">
          <a:solidFill>
            <a:schemeClr val="tx1">
              <a:lumMod val="65000"/>
              <a:lumOff val="35000"/>
            </a:schemeClr>
          </a:solidFill>
          <a:latin typeface="+mn-lt"/>
          <a:ea typeface="+mn-ea"/>
          <a:cs typeface="+mn-cs"/>
        </a:defRPr>
      </a:lvl7pPr>
      <a:lvl8pPr marL="6858000" indent="-457200" algn="l" defTabSz="1828800" rtl="0" eaLnBrk="1" latinLnBrk="0" hangingPunct="1">
        <a:lnSpc>
          <a:spcPct val="90000"/>
        </a:lnSpc>
        <a:spcBef>
          <a:spcPts val="500"/>
        </a:spcBef>
        <a:spcAft>
          <a:spcPts val="500"/>
        </a:spcAft>
        <a:buClr>
          <a:schemeClr val="accent1"/>
        </a:buClr>
        <a:buFont typeface="Wingdings 2" pitchFamily="18" charset="2"/>
        <a:buChar char=""/>
        <a:defRPr sz="2800" kern="1200">
          <a:solidFill>
            <a:schemeClr val="tx1">
              <a:lumMod val="65000"/>
              <a:lumOff val="35000"/>
            </a:schemeClr>
          </a:solidFill>
          <a:latin typeface="+mn-lt"/>
          <a:ea typeface="+mn-ea"/>
          <a:cs typeface="+mn-cs"/>
        </a:defRPr>
      </a:lvl8pPr>
      <a:lvl9pPr marL="7772400" indent="-457200" algn="l" defTabSz="1828800" rtl="0" eaLnBrk="1" latinLnBrk="0" hangingPunct="1">
        <a:lnSpc>
          <a:spcPct val="90000"/>
        </a:lnSpc>
        <a:spcBef>
          <a:spcPts val="500"/>
        </a:spcBef>
        <a:spcAft>
          <a:spcPts val="500"/>
        </a:spcAft>
        <a:buClr>
          <a:schemeClr val="accent1"/>
        </a:buClr>
        <a:buFont typeface="Wingdings 2" pitchFamily="18" charset="2"/>
        <a:buChar char=""/>
        <a:defRPr sz="2800" kern="1200">
          <a:solidFill>
            <a:schemeClr val="tx1">
              <a:lumMod val="65000"/>
              <a:lumOff val="35000"/>
            </a:schemeClr>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es.ed.gov/ncee/edlabs/regions/appalachia/events/materials/10-13-21_HWC-implementation_presentation_acc.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handlewithcarewv.org/handle-with-care.php"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handlewithcarewv.org/docs/Handle%20WIth%20Care%20Flow%20Chart.pdf"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www.folger.edu/professional-development"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pixabay.com/photos/implement-do-implementation-project-2372179/"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twentytwo.fibreculturejournal.org/fcj-154-trolls-peers-and-the-diagram-of-collaboration/"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0.sv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53.xml.rels><?xml version="1.0" encoding="UTF-8" standalone="yes"?>
<Relationships xmlns="http://schemas.openxmlformats.org/package/2006/relationships"><Relationship Id="rId3" Type="http://schemas.openxmlformats.org/officeDocument/2006/relationships/hyperlink" Target="https://ies.ed.gov/ncee/edlabs/regions/appalachia/events/event_10-13-21_handle-with-care-resources.asp"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s://wvde.us/" TargetMode="External"/><Relationship Id="rId4" Type="http://schemas.openxmlformats.org/officeDocument/2006/relationships/hyperlink" Target="http://handlewithcarewv.or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https://www.rawpixel.com/image/107004/thank-you-note-cup-coffe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ies.ed.gov/ncee/edlabs/regions/appalachia/"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F7B3C43-071D-4A69-895E-8B7FAFB26F30}"/>
              </a:ext>
            </a:extLst>
          </p:cNvPr>
          <p:cNvSpPr>
            <a:spLocks noGrp="1"/>
          </p:cNvSpPr>
          <p:nvPr>
            <p:ph type="title"/>
          </p:nvPr>
        </p:nvSpPr>
        <p:spPr/>
        <p:txBody>
          <a:bodyPr/>
          <a:lstStyle/>
          <a:p>
            <a:r>
              <a:rPr lang="en-US" dirty="0"/>
              <a:t>Contractual information</a:t>
            </a:r>
          </a:p>
        </p:txBody>
      </p:sp>
      <p:sp>
        <p:nvSpPr>
          <p:cNvPr id="3" name="Content Placeholder 2">
            <a:extLst>
              <a:ext uri="{FF2B5EF4-FFF2-40B4-BE49-F238E27FC236}">
                <a16:creationId xmlns:a16="http://schemas.microsoft.com/office/drawing/2014/main" id="{B42283D1-4096-3142-9F53-7769D9C2F973}"/>
              </a:ext>
            </a:extLst>
          </p:cNvPr>
          <p:cNvSpPr>
            <a:spLocks noGrp="1"/>
          </p:cNvSpPr>
          <p:nvPr>
            <p:ph idx="1"/>
          </p:nvPr>
        </p:nvSpPr>
        <p:spPr/>
        <p:txBody>
          <a:bodyPr>
            <a:normAutofit lnSpcReduction="10000"/>
          </a:bodyPr>
          <a:lstStyle/>
          <a:p>
            <a:pPr marL="0" indent="0">
              <a:lnSpc>
                <a:spcPct val="100000"/>
              </a:lnSpc>
              <a:buNone/>
            </a:pPr>
            <a:r>
              <a:rPr lang="en-US" sz="3600" dirty="0"/>
              <a:t>This presentation was prepared for the Institute of Education Sciences (IES) under Contract ED-IES-17-C-0004 by the Regional Educational Laboratory (REL) Appalachia administered by SRI International. The content of the presentation does not necessarily reflect the views or policies of IES or the U.S. Department of Education nor does mention of trade names, commercial products, or organizations imply endorsement by the U.S. Government. </a:t>
            </a:r>
          </a:p>
          <a:p>
            <a:pPr marL="0" indent="0">
              <a:lnSpc>
                <a:spcPct val="100000"/>
              </a:lnSpc>
              <a:buNone/>
            </a:pPr>
            <a:r>
              <a:rPr lang="en-US" sz="3600" dirty="0"/>
              <a:t>The original version of the presentation can be found on the REL Appalachia website: </a:t>
            </a:r>
            <a:r>
              <a:rPr lang="en-US" sz="3600" b="0" i="0" dirty="0">
                <a:solidFill>
                  <a:srgbClr val="000000"/>
                </a:solidFill>
                <a:effectLst/>
                <a:latin typeface="Calibri" panose="020F0502020204030204" pitchFamily="34" charset="0"/>
                <a:hlinkClick r:id="rId3" tooltip="Original version of the presentation."/>
              </a:rPr>
              <a:t>https://ies.ed.gov/ncee/edlabs/regions/appalachia/events/materials/10-13-21_HWC-implementation_presentation_acc.pdf</a:t>
            </a:r>
            <a:r>
              <a:rPr lang="en-US" sz="3600" b="0" i="0" dirty="0">
                <a:solidFill>
                  <a:srgbClr val="000000"/>
                </a:solidFill>
                <a:effectLst/>
                <a:latin typeface="Calibri" panose="020F0502020204030204" pitchFamily="34" charset="0"/>
              </a:rPr>
              <a:t>  </a:t>
            </a:r>
            <a:r>
              <a:rPr lang="en-US" sz="3600" dirty="0"/>
              <a:t> </a:t>
            </a:r>
          </a:p>
          <a:p>
            <a:pPr marL="0" indent="0">
              <a:lnSpc>
                <a:spcPct val="100000"/>
              </a:lnSpc>
              <a:buNone/>
            </a:pPr>
            <a:r>
              <a:rPr lang="en-US" sz="3600" dirty="0"/>
              <a:t>If you plan to use these slides to facilitate a training or professional development session, please retain this disclaimer at the beginning of the presentation, even if you choose to add your organization’s logo or make revisions to the slides to meet the needs of your audience. In the occurrence that changes are made, please add a note that: Amendments to the original slides have been made as necessary in order to specifically address the purpose of this presentation.</a:t>
            </a:r>
          </a:p>
        </p:txBody>
      </p:sp>
    </p:spTree>
    <p:extLst>
      <p:ext uri="{BB962C8B-B14F-4D97-AF65-F5344CB8AC3E}">
        <p14:creationId xmlns:p14="http://schemas.microsoft.com/office/powerpoint/2010/main" val="1819827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3F0DC-F803-4685-B391-5294C350C340}"/>
              </a:ext>
            </a:extLst>
          </p:cNvPr>
          <p:cNvSpPr>
            <a:spLocks noGrp="1"/>
          </p:cNvSpPr>
          <p:nvPr>
            <p:ph type="ctrTitle" idx="4294967295"/>
          </p:nvPr>
        </p:nvSpPr>
        <p:spPr>
          <a:xfrm>
            <a:off x="1764348" y="4474845"/>
            <a:ext cx="15774987" cy="3232150"/>
          </a:xfrm>
        </p:spPr>
        <p:txBody>
          <a:bodyPr vert="horz" lIns="182880" tIns="91440" rIns="182880" bIns="91440" rtlCol="0" anchor="t">
            <a:normAutofit fontScale="90000"/>
          </a:bodyPr>
          <a:lstStyle/>
          <a:p>
            <a:pPr algn="ctr">
              <a:lnSpc>
                <a:spcPct val="150000"/>
              </a:lnSpc>
              <a:spcBef>
                <a:spcPts val="0"/>
              </a:spcBef>
            </a:pPr>
            <a:r>
              <a:rPr lang="en-US" sz="10000" dirty="0">
                <a:solidFill>
                  <a:schemeClr val="tx1">
                    <a:lumMod val="65000"/>
                    <a:lumOff val="35000"/>
                  </a:schemeClr>
                </a:solidFill>
              </a:rPr>
              <a:t>Overview of the Handle With Care Program</a:t>
            </a:r>
            <a:endParaRPr lang="en-US" sz="6700" i="1" dirty="0">
              <a:cs typeface="Calibri"/>
            </a:endParaRPr>
          </a:p>
        </p:txBody>
      </p:sp>
    </p:spTree>
    <p:extLst>
      <p:ext uri="{BB962C8B-B14F-4D97-AF65-F5344CB8AC3E}">
        <p14:creationId xmlns:p14="http://schemas.microsoft.com/office/powerpoint/2010/main" val="712948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6E7DF8-CF3F-4CBD-9EEC-9B5663CD3F74}"/>
              </a:ext>
            </a:extLst>
          </p:cNvPr>
          <p:cNvSpPr>
            <a:spLocks noGrp="1"/>
          </p:cNvSpPr>
          <p:nvPr>
            <p:ph type="sldNum" sz="quarter" idx="12"/>
          </p:nvPr>
        </p:nvSpPr>
        <p:spPr/>
        <p:txBody>
          <a:bodyPr/>
          <a:lstStyle/>
          <a:p>
            <a:fld id="{330EA680-D336-4FF7-8B7A-9848BB0A1C32}" type="slidenum">
              <a:rPr lang="en-US" smtClean="0"/>
              <a:t>10</a:t>
            </a:fld>
            <a:endParaRPr lang="en-US"/>
          </a:p>
        </p:txBody>
      </p:sp>
      <p:sp>
        <p:nvSpPr>
          <p:cNvPr id="2" name="Title 1">
            <a:extLst>
              <a:ext uri="{FF2B5EF4-FFF2-40B4-BE49-F238E27FC236}">
                <a16:creationId xmlns:a16="http://schemas.microsoft.com/office/drawing/2014/main" id="{2EAB9E52-1F1A-44D9-9DF6-5E8DED9D7389}"/>
              </a:ext>
            </a:extLst>
          </p:cNvPr>
          <p:cNvSpPr>
            <a:spLocks noGrp="1"/>
          </p:cNvSpPr>
          <p:nvPr>
            <p:ph type="title"/>
          </p:nvPr>
        </p:nvSpPr>
        <p:spPr/>
        <p:txBody>
          <a:bodyPr>
            <a:normAutofit/>
          </a:bodyPr>
          <a:lstStyle/>
          <a:p>
            <a:r>
              <a:rPr lang="en-US" dirty="0"/>
              <a:t>The problem</a:t>
            </a:r>
          </a:p>
        </p:txBody>
      </p:sp>
      <p:sp>
        <p:nvSpPr>
          <p:cNvPr id="3" name="Content Placeholder 2">
            <a:extLst>
              <a:ext uri="{FF2B5EF4-FFF2-40B4-BE49-F238E27FC236}">
                <a16:creationId xmlns:a16="http://schemas.microsoft.com/office/drawing/2014/main" id="{121D1479-040F-4901-830D-B8A9D798B04E}"/>
              </a:ext>
            </a:extLst>
          </p:cNvPr>
          <p:cNvSpPr>
            <a:spLocks noGrp="1"/>
          </p:cNvSpPr>
          <p:nvPr>
            <p:ph idx="1"/>
          </p:nvPr>
        </p:nvSpPr>
        <p:spPr>
          <a:xfrm>
            <a:off x="7739544" y="1728216"/>
            <a:ext cx="14632305" cy="9907267"/>
          </a:xfrm>
        </p:spPr>
        <p:txBody>
          <a:bodyPr anchor="t">
            <a:normAutofit/>
          </a:bodyPr>
          <a:lstStyle/>
          <a:p>
            <a:pPr marL="91440" indent="0">
              <a:spcAft>
                <a:spcPts val="18000"/>
              </a:spcAft>
              <a:buNone/>
            </a:pPr>
            <a:r>
              <a:rPr lang="en-US" sz="5200" dirty="0"/>
              <a:t>Students may experience trauma as a result of their exposure</a:t>
            </a:r>
            <a:r>
              <a:rPr lang="en-US" sz="5200" dirty="0">
                <a:solidFill>
                  <a:srgbClr val="FF0000"/>
                </a:solidFill>
              </a:rPr>
              <a:t> </a:t>
            </a:r>
            <a:r>
              <a:rPr lang="en-US" sz="5200" dirty="0"/>
              <a:t>to events or incidents that occur at home or in the community, such as domestic violence, drug overdoses, and systemic issues like racial injustice or the COVID-19 pandemic.</a:t>
            </a:r>
            <a:endParaRPr lang="en-US" sz="5200" dirty="0">
              <a:cs typeface="Calibri"/>
            </a:endParaRPr>
          </a:p>
          <a:p>
            <a:pPr marL="91440" indent="0">
              <a:buNone/>
            </a:pPr>
            <a:r>
              <a:rPr lang="en-US" sz="5200" dirty="0">
                <a:cs typeface="Calibri"/>
              </a:rPr>
              <a:t>Such students have increased risk for negative outcomes such as poor academic performance, emotional and behavior problems, dropping out of school, and delinquency.</a:t>
            </a:r>
          </a:p>
        </p:txBody>
      </p:sp>
      <p:sp>
        <p:nvSpPr>
          <p:cNvPr id="5" name="TextBox 4">
            <a:extLst>
              <a:ext uri="{FF2B5EF4-FFF2-40B4-BE49-F238E27FC236}">
                <a16:creationId xmlns:a16="http://schemas.microsoft.com/office/drawing/2014/main" id="{B3CCB8CC-6679-46A5-B99F-BE0A17799EA7}"/>
              </a:ext>
            </a:extLst>
          </p:cNvPr>
          <p:cNvSpPr txBox="1"/>
          <p:nvPr/>
        </p:nvSpPr>
        <p:spPr>
          <a:xfrm>
            <a:off x="11739880" y="12000608"/>
            <a:ext cx="11760200" cy="1077218"/>
          </a:xfrm>
          <a:prstGeom prst="rect">
            <a:avLst/>
          </a:prstGeom>
          <a:noFill/>
        </p:spPr>
        <p:txBody>
          <a:bodyPr wrap="square" rtlCol="0">
            <a:spAutoFit/>
          </a:bodyPr>
          <a:lstStyle/>
          <a:p>
            <a:r>
              <a:rPr lang="en-US" sz="3200" dirty="0">
                <a:latin typeface="+mj-lt"/>
              </a:rPr>
              <a:t>Adapted from Handle With Care Overview, West Virginia Center for Children’s Justice. </a:t>
            </a:r>
            <a:r>
              <a:rPr lang="en-US" sz="3200" dirty="0">
                <a:latin typeface="+mj-lt"/>
                <a:hlinkClick r:id="rId3" tooltip="Handle With Care Overview"/>
              </a:rPr>
              <a:t>http://handlewithcarewv.org/handle-with-care.php</a:t>
            </a:r>
            <a:r>
              <a:rPr lang="en-US" sz="3200" dirty="0">
                <a:latin typeface="+mj-lt"/>
              </a:rPr>
              <a:t> </a:t>
            </a:r>
          </a:p>
        </p:txBody>
      </p:sp>
      <p:sp>
        <p:nvSpPr>
          <p:cNvPr id="24" name="Arrow: Down 23" descr="&quot; &quot;">
            <a:extLst>
              <a:ext uri="{FF2B5EF4-FFF2-40B4-BE49-F238E27FC236}">
                <a16:creationId xmlns:a16="http://schemas.microsoft.com/office/drawing/2014/main" id="{8F5E3183-93DB-407E-B621-6E84DBA10FB5}"/>
              </a:ext>
            </a:extLst>
          </p:cNvPr>
          <p:cNvSpPr/>
          <p:nvPr/>
        </p:nvSpPr>
        <p:spPr>
          <a:xfrm>
            <a:off x="11335426" y="5752719"/>
            <a:ext cx="1459148" cy="1523569"/>
          </a:xfrm>
          <a:prstGeom prst="downArrow">
            <a:avLst/>
          </a:prstGeom>
          <a:solidFill>
            <a:srgbClr val="576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p>
        </p:txBody>
      </p:sp>
    </p:spTree>
    <p:extLst>
      <p:ext uri="{BB962C8B-B14F-4D97-AF65-F5344CB8AC3E}">
        <p14:creationId xmlns:p14="http://schemas.microsoft.com/office/powerpoint/2010/main" val="485211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0C7B64-E5A1-4306-B3DA-0B46118D2CDA}"/>
              </a:ext>
            </a:extLst>
          </p:cNvPr>
          <p:cNvSpPr>
            <a:spLocks noGrp="1"/>
          </p:cNvSpPr>
          <p:nvPr>
            <p:ph type="sldNum" sz="quarter" idx="12"/>
          </p:nvPr>
        </p:nvSpPr>
        <p:spPr/>
        <p:txBody>
          <a:bodyPr/>
          <a:lstStyle/>
          <a:p>
            <a:fld id="{330EA680-D336-4FF7-8B7A-9848BB0A1C32}" type="slidenum">
              <a:rPr lang="en-US" smtClean="0"/>
              <a:t>11</a:t>
            </a:fld>
            <a:endParaRPr lang="en-US"/>
          </a:p>
        </p:txBody>
      </p:sp>
      <p:sp>
        <p:nvSpPr>
          <p:cNvPr id="2" name="Title 1">
            <a:extLst>
              <a:ext uri="{FF2B5EF4-FFF2-40B4-BE49-F238E27FC236}">
                <a16:creationId xmlns:a16="http://schemas.microsoft.com/office/drawing/2014/main" id="{BAED9616-2DEB-4ACC-9996-555E421525CB}"/>
              </a:ext>
            </a:extLst>
          </p:cNvPr>
          <p:cNvSpPr>
            <a:spLocks noGrp="1"/>
          </p:cNvSpPr>
          <p:nvPr>
            <p:ph type="title" idx="4294967295"/>
          </p:nvPr>
        </p:nvSpPr>
        <p:spPr>
          <a:xfrm>
            <a:off x="1025111" y="105937"/>
            <a:ext cx="9042400" cy="2471931"/>
          </a:xfrm>
        </p:spPr>
        <p:txBody>
          <a:bodyPr>
            <a:normAutofit/>
          </a:bodyPr>
          <a:lstStyle/>
          <a:p>
            <a:r>
              <a:rPr lang="en-US" dirty="0">
                <a:solidFill>
                  <a:schemeClr val="tx1">
                    <a:lumMod val="65000"/>
                    <a:lumOff val="35000"/>
                  </a:schemeClr>
                </a:solidFill>
              </a:rPr>
              <a:t>How can HWC help?</a:t>
            </a:r>
          </a:p>
        </p:txBody>
      </p:sp>
      <p:sp>
        <p:nvSpPr>
          <p:cNvPr id="3" name="Content Placeholder 2">
            <a:extLst>
              <a:ext uri="{FF2B5EF4-FFF2-40B4-BE49-F238E27FC236}">
                <a16:creationId xmlns:a16="http://schemas.microsoft.com/office/drawing/2014/main" id="{79C8E44A-CC5F-463D-BF7E-66E4D0611661}"/>
              </a:ext>
            </a:extLst>
          </p:cNvPr>
          <p:cNvSpPr>
            <a:spLocks noGrp="1"/>
          </p:cNvSpPr>
          <p:nvPr>
            <p:ph idx="4294967295"/>
          </p:nvPr>
        </p:nvSpPr>
        <p:spPr>
          <a:xfrm>
            <a:off x="4208877" y="1800186"/>
            <a:ext cx="14631987" cy="5202237"/>
          </a:xfrm>
        </p:spPr>
        <p:txBody>
          <a:bodyPr>
            <a:normAutofit/>
          </a:bodyPr>
          <a:lstStyle/>
          <a:p>
            <a:pPr marL="91440" indent="0">
              <a:buNone/>
            </a:pPr>
            <a:r>
              <a:rPr lang="en-US" sz="5200" dirty="0">
                <a:ea typeface="+mn-lt"/>
                <a:cs typeface="+mn-lt"/>
              </a:rPr>
              <a:t>HWC is a school-community partnership program founded in 2013 to provide students exposed to trauma in their homes, schools, or communities with appropriate supports to help them succeed.</a:t>
            </a:r>
            <a:endParaRPr lang="en-US" sz="5200" dirty="0">
              <a:cs typeface="Calibri" panose="020F0502020204030204"/>
            </a:endParaRPr>
          </a:p>
        </p:txBody>
      </p:sp>
      <p:grpSp>
        <p:nvGrpSpPr>
          <p:cNvPr id="6" name="Group 5" descr="Diagram showing Handle With Care theory of change">
            <a:extLst>
              <a:ext uri="{FF2B5EF4-FFF2-40B4-BE49-F238E27FC236}">
                <a16:creationId xmlns:a16="http://schemas.microsoft.com/office/drawing/2014/main" id="{94B3CFD8-C23E-4423-888C-0217C72DA671}"/>
              </a:ext>
            </a:extLst>
          </p:cNvPr>
          <p:cNvGrpSpPr/>
          <p:nvPr/>
        </p:nvGrpSpPr>
        <p:grpSpPr>
          <a:xfrm>
            <a:off x="2724467" y="5485862"/>
            <a:ext cx="19435444" cy="7370515"/>
            <a:chOff x="3605266" y="5266710"/>
            <a:chExt cx="19388798" cy="7685868"/>
          </a:xfrm>
        </p:grpSpPr>
        <p:sp>
          <p:nvSpPr>
            <p:cNvPr id="25" name="Arrow: Right 24">
              <a:extLst>
                <a:ext uri="{FF2B5EF4-FFF2-40B4-BE49-F238E27FC236}">
                  <a16:creationId xmlns:a16="http://schemas.microsoft.com/office/drawing/2014/main" id="{FB7F2186-4F0C-449B-AE0C-A183EC2C323D}"/>
                </a:ext>
              </a:extLst>
            </p:cNvPr>
            <p:cNvSpPr/>
            <p:nvPr/>
          </p:nvSpPr>
          <p:spPr>
            <a:xfrm>
              <a:off x="3605266" y="5266710"/>
              <a:ext cx="19388798" cy="7685868"/>
            </a:xfrm>
            <a:prstGeom prst="rightArrow">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5" name="Group 4">
              <a:extLst>
                <a:ext uri="{FF2B5EF4-FFF2-40B4-BE49-F238E27FC236}">
                  <a16:creationId xmlns:a16="http://schemas.microsoft.com/office/drawing/2014/main" id="{9B7848C4-C315-483F-A03F-0F483E86C58F}"/>
                </a:ext>
              </a:extLst>
            </p:cNvPr>
            <p:cNvGrpSpPr/>
            <p:nvPr/>
          </p:nvGrpSpPr>
          <p:grpSpPr>
            <a:xfrm>
              <a:off x="3772361" y="7326042"/>
              <a:ext cx="17383660" cy="3482185"/>
              <a:chOff x="3772361" y="7326042"/>
              <a:chExt cx="17383660" cy="3482185"/>
            </a:xfrm>
          </p:grpSpPr>
          <p:sp>
            <p:nvSpPr>
              <p:cNvPr id="29" name="Freeform: Shape 28">
                <a:extLst>
                  <a:ext uri="{FF2B5EF4-FFF2-40B4-BE49-F238E27FC236}">
                    <a16:creationId xmlns:a16="http://schemas.microsoft.com/office/drawing/2014/main" id="{7FE6F0F7-D87A-4F5C-AB67-A4972A84071A}"/>
                  </a:ext>
                </a:extLst>
              </p:cNvPr>
              <p:cNvSpPr/>
              <p:nvPr/>
            </p:nvSpPr>
            <p:spPr>
              <a:xfrm>
                <a:off x="16941284" y="7326042"/>
                <a:ext cx="4214737" cy="3482185"/>
              </a:xfrm>
              <a:custGeom>
                <a:avLst/>
                <a:gdLst>
                  <a:gd name="connsiteX0" fmla="*/ 0 w 1528834"/>
                  <a:gd name="connsiteY0" fmla="*/ 200059 h 1200329"/>
                  <a:gd name="connsiteX1" fmla="*/ 200059 w 1528834"/>
                  <a:gd name="connsiteY1" fmla="*/ 0 h 1200329"/>
                  <a:gd name="connsiteX2" fmla="*/ 1328775 w 1528834"/>
                  <a:gd name="connsiteY2" fmla="*/ 0 h 1200329"/>
                  <a:gd name="connsiteX3" fmla="*/ 1528834 w 1528834"/>
                  <a:gd name="connsiteY3" fmla="*/ 200059 h 1200329"/>
                  <a:gd name="connsiteX4" fmla="*/ 1528834 w 1528834"/>
                  <a:gd name="connsiteY4" fmla="*/ 1000270 h 1200329"/>
                  <a:gd name="connsiteX5" fmla="*/ 1328775 w 1528834"/>
                  <a:gd name="connsiteY5" fmla="*/ 1200329 h 1200329"/>
                  <a:gd name="connsiteX6" fmla="*/ 200059 w 1528834"/>
                  <a:gd name="connsiteY6" fmla="*/ 1200329 h 1200329"/>
                  <a:gd name="connsiteX7" fmla="*/ 0 w 1528834"/>
                  <a:gd name="connsiteY7" fmla="*/ 1000270 h 1200329"/>
                  <a:gd name="connsiteX8" fmla="*/ 0 w 1528834"/>
                  <a:gd name="connsiteY8" fmla="*/ 200059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8834" h="1200329">
                    <a:moveTo>
                      <a:pt x="0" y="200059"/>
                    </a:moveTo>
                    <a:cubicBezTo>
                      <a:pt x="0" y="89569"/>
                      <a:pt x="89569" y="0"/>
                      <a:pt x="200059" y="0"/>
                    </a:cubicBezTo>
                    <a:lnTo>
                      <a:pt x="1328775" y="0"/>
                    </a:lnTo>
                    <a:cubicBezTo>
                      <a:pt x="1439265" y="0"/>
                      <a:pt x="1528834" y="89569"/>
                      <a:pt x="1528834" y="200059"/>
                    </a:cubicBezTo>
                    <a:lnTo>
                      <a:pt x="1528834" y="1000270"/>
                    </a:lnTo>
                    <a:cubicBezTo>
                      <a:pt x="1528834" y="1110760"/>
                      <a:pt x="1439265" y="1200329"/>
                      <a:pt x="1328775" y="1200329"/>
                    </a:cubicBezTo>
                    <a:lnTo>
                      <a:pt x="200059" y="1200329"/>
                    </a:lnTo>
                    <a:cubicBezTo>
                      <a:pt x="89569" y="1200329"/>
                      <a:pt x="0" y="1110760"/>
                      <a:pt x="0" y="1000270"/>
                    </a:cubicBezTo>
                    <a:lnTo>
                      <a:pt x="0" y="200059"/>
                    </a:lnTo>
                    <a:close/>
                  </a:path>
                </a:pathLst>
              </a:custGeom>
              <a:solidFill>
                <a:schemeClr val="accent4">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3390" tIns="193390" rIns="193390" bIns="193390" numCol="1" spcCol="1270" anchor="ctr" anchorCtr="0">
                <a:noAutofit/>
              </a:bodyPr>
              <a:lstStyle/>
              <a:p>
                <a:pPr algn="ctr" defTabSz="889000">
                  <a:lnSpc>
                    <a:spcPct val="90000"/>
                  </a:lnSpc>
                  <a:spcBef>
                    <a:spcPct val="0"/>
                  </a:spcBef>
                  <a:spcAft>
                    <a:spcPct val="35000"/>
                  </a:spcAft>
                </a:pPr>
                <a:r>
                  <a:rPr lang="en-US" sz="2400">
                    <a:solidFill>
                      <a:srgbClr val="000000"/>
                    </a:solidFill>
                    <a:latin typeface="+mj-lt"/>
                  </a:rPr>
                  <a:t>Thus, improving students’ behavioral, social-emotional, and academic outcomes.</a:t>
                </a:r>
              </a:p>
            </p:txBody>
          </p:sp>
          <p:sp>
            <p:nvSpPr>
              <p:cNvPr id="30" name="Freeform: Shape 29">
                <a:extLst>
                  <a:ext uri="{FF2B5EF4-FFF2-40B4-BE49-F238E27FC236}">
                    <a16:creationId xmlns:a16="http://schemas.microsoft.com/office/drawing/2014/main" id="{E7B551E5-2EE1-4618-B14F-95B07DC164E5}"/>
                  </a:ext>
                </a:extLst>
              </p:cNvPr>
              <p:cNvSpPr/>
              <p:nvPr/>
            </p:nvSpPr>
            <p:spPr>
              <a:xfrm>
                <a:off x="3772361" y="7326049"/>
                <a:ext cx="4222546" cy="3482170"/>
              </a:xfrm>
              <a:custGeom>
                <a:avLst/>
                <a:gdLst>
                  <a:gd name="connsiteX0" fmla="*/ 0 w 1612377"/>
                  <a:gd name="connsiteY0" fmla="*/ 203645 h 1221843"/>
                  <a:gd name="connsiteX1" fmla="*/ 203645 w 1612377"/>
                  <a:gd name="connsiteY1" fmla="*/ 0 h 1221843"/>
                  <a:gd name="connsiteX2" fmla="*/ 1408732 w 1612377"/>
                  <a:gd name="connsiteY2" fmla="*/ 0 h 1221843"/>
                  <a:gd name="connsiteX3" fmla="*/ 1612377 w 1612377"/>
                  <a:gd name="connsiteY3" fmla="*/ 203645 h 1221843"/>
                  <a:gd name="connsiteX4" fmla="*/ 1612377 w 1612377"/>
                  <a:gd name="connsiteY4" fmla="*/ 1018198 h 1221843"/>
                  <a:gd name="connsiteX5" fmla="*/ 1408732 w 1612377"/>
                  <a:gd name="connsiteY5" fmla="*/ 1221843 h 1221843"/>
                  <a:gd name="connsiteX6" fmla="*/ 203645 w 1612377"/>
                  <a:gd name="connsiteY6" fmla="*/ 1221843 h 1221843"/>
                  <a:gd name="connsiteX7" fmla="*/ 0 w 1612377"/>
                  <a:gd name="connsiteY7" fmla="*/ 1018198 h 1221843"/>
                  <a:gd name="connsiteX8" fmla="*/ 0 w 1612377"/>
                  <a:gd name="connsiteY8" fmla="*/ 203645 h 122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2377" h="1221843">
                    <a:moveTo>
                      <a:pt x="0" y="203645"/>
                    </a:moveTo>
                    <a:cubicBezTo>
                      <a:pt x="0" y="91175"/>
                      <a:pt x="91175" y="0"/>
                      <a:pt x="203645" y="0"/>
                    </a:cubicBezTo>
                    <a:lnTo>
                      <a:pt x="1408732" y="0"/>
                    </a:lnTo>
                    <a:cubicBezTo>
                      <a:pt x="1521202" y="0"/>
                      <a:pt x="1612377" y="91175"/>
                      <a:pt x="1612377" y="203645"/>
                    </a:cubicBezTo>
                    <a:lnTo>
                      <a:pt x="1612377" y="1018198"/>
                    </a:lnTo>
                    <a:cubicBezTo>
                      <a:pt x="1612377" y="1130668"/>
                      <a:pt x="1521202" y="1221843"/>
                      <a:pt x="1408732" y="1221843"/>
                    </a:cubicBezTo>
                    <a:lnTo>
                      <a:pt x="203645" y="1221843"/>
                    </a:lnTo>
                    <a:cubicBezTo>
                      <a:pt x="91175" y="1221843"/>
                      <a:pt x="0" y="1130668"/>
                      <a:pt x="0" y="1018198"/>
                    </a:cubicBezTo>
                    <a:lnTo>
                      <a:pt x="0" y="203645"/>
                    </a:lnTo>
                    <a:close/>
                  </a:path>
                </a:pathLst>
              </a:custGeom>
              <a:solidFill>
                <a:schemeClr val="accent1">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5490" tIns="195490" rIns="195490" bIns="195490" numCol="1" spcCol="1270" anchor="ctr" anchorCtr="0">
                <a:noAutofit/>
              </a:bodyPr>
              <a:lstStyle/>
              <a:p>
                <a:pPr algn="ctr" defTabSz="889000">
                  <a:lnSpc>
                    <a:spcPct val="90000"/>
                  </a:lnSpc>
                  <a:spcBef>
                    <a:spcPct val="0"/>
                  </a:spcBef>
                  <a:spcAft>
                    <a:spcPct val="35000"/>
                  </a:spcAft>
                </a:pPr>
                <a:r>
                  <a:rPr lang="en-US" sz="2400" dirty="0">
                    <a:solidFill>
                      <a:srgbClr val="000000"/>
                    </a:solidFill>
                    <a:latin typeface="+mj-lt"/>
                  </a:rPr>
                  <a:t>If local law enforcement, emergency management services, and fire departments notify school staff when a student is present at the scene of any incident, and</a:t>
                </a:r>
              </a:p>
            </p:txBody>
          </p:sp>
          <p:sp>
            <p:nvSpPr>
              <p:cNvPr id="31" name="Freeform: Shape 30">
                <a:extLst>
                  <a:ext uri="{FF2B5EF4-FFF2-40B4-BE49-F238E27FC236}">
                    <a16:creationId xmlns:a16="http://schemas.microsoft.com/office/drawing/2014/main" id="{7A170D29-8576-4F88-A001-EDE5EC0AEF6A}"/>
                  </a:ext>
                </a:extLst>
              </p:cNvPr>
              <p:cNvSpPr/>
              <p:nvPr/>
            </p:nvSpPr>
            <p:spPr>
              <a:xfrm>
                <a:off x="8162002" y="7326049"/>
                <a:ext cx="4222546" cy="3482170"/>
              </a:xfrm>
              <a:custGeom>
                <a:avLst/>
                <a:gdLst>
                  <a:gd name="connsiteX0" fmla="*/ 0 w 1528834"/>
                  <a:gd name="connsiteY0" fmla="*/ 200059 h 1200329"/>
                  <a:gd name="connsiteX1" fmla="*/ 200059 w 1528834"/>
                  <a:gd name="connsiteY1" fmla="*/ 0 h 1200329"/>
                  <a:gd name="connsiteX2" fmla="*/ 1328775 w 1528834"/>
                  <a:gd name="connsiteY2" fmla="*/ 0 h 1200329"/>
                  <a:gd name="connsiteX3" fmla="*/ 1528834 w 1528834"/>
                  <a:gd name="connsiteY3" fmla="*/ 200059 h 1200329"/>
                  <a:gd name="connsiteX4" fmla="*/ 1528834 w 1528834"/>
                  <a:gd name="connsiteY4" fmla="*/ 1000270 h 1200329"/>
                  <a:gd name="connsiteX5" fmla="*/ 1328775 w 1528834"/>
                  <a:gd name="connsiteY5" fmla="*/ 1200329 h 1200329"/>
                  <a:gd name="connsiteX6" fmla="*/ 200059 w 1528834"/>
                  <a:gd name="connsiteY6" fmla="*/ 1200329 h 1200329"/>
                  <a:gd name="connsiteX7" fmla="*/ 0 w 1528834"/>
                  <a:gd name="connsiteY7" fmla="*/ 1000270 h 1200329"/>
                  <a:gd name="connsiteX8" fmla="*/ 0 w 1528834"/>
                  <a:gd name="connsiteY8" fmla="*/ 200059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8834" h="1200329">
                    <a:moveTo>
                      <a:pt x="0" y="200059"/>
                    </a:moveTo>
                    <a:cubicBezTo>
                      <a:pt x="0" y="89569"/>
                      <a:pt x="89569" y="0"/>
                      <a:pt x="200059" y="0"/>
                    </a:cubicBezTo>
                    <a:lnTo>
                      <a:pt x="1328775" y="0"/>
                    </a:lnTo>
                    <a:cubicBezTo>
                      <a:pt x="1439265" y="0"/>
                      <a:pt x="1528834" y="89569"/>
                      <a:pt x="1528834" y="200059"/>
                    </a:cubicBezTo>
                    <a:lnTo>
                      <a:pt x="1528834" y="1000270"/>
                    </a:lnTo>
                    <a:cubicBezTo>
                      <a:pt x="1528834" y="1110760"/>
                      <a:pt x="1439265" y="1200329"/>
                      <a:pt x="1328775" y="1200329"/>
                    </a:cubicBezTo>
                    <a:lnTo>
                      <a:pt x="200059" y="1200329"/>
                    </a:lnTo>
                    <a:cubicBezTo>
                      <a:pt x="89569" y="1200329"/>
                      <a:pt x="0" y="1110760"/>
                      <a:pt x="0" y="1000270"/>
                    </a:cubicBezTo>
                    <a:lnTo>
                      <a:pt x="0" y="200059"/>
                    </a:lnTo>
                    <a:close/>
                  </a:path>
                </a:pathLst>
              </a:custGeom>
              <a:solidFill>
                <a:schemeClr val="accent4">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3390" tIns="193390" rIns="193390" bIns="193390" numCol="1" spcCol="1270" anchor="ctr" anchorCtr="0">
                <a:noAutofit/>
              </a:bodyPr>
              <a:lstStyle/>
              <a:p>
                <a:pPr algn="ctr" defTabSz="889000">
                  <a:lnSpc>
                    <a:spcPct val="90000"/>
                  </a:lnSpc>
                  <a:spcBef>
                    <a:spcPct val="0"/>
                  </a:spcBef>
                  <a:spcAft>
                    <a:spcPct val="35000"/>
                  </a:spcAft>
                </a:pPr>
                <a:r>
                  <a:rPr lang="en-US" sz="2400" dirty="0">
                    <a:solidFill>
                      <a:srgbClr val="000000"/>
                    </a:solidFill>
                    <a:latin typeface="+mj-lt"/>
                  </a:rPr>
                  <a:t>If school staff have training and resources to recognize and support symptoms of trauma in students they serve,</a:t>
                </a:r>
              </a:p>
            </p:txBody>
          </p:sp>
          <p:sp>
            <p:nvSpPr>
              <p:cNvPr id="32" name="Freeform: Shape 31">
                <a:extLst>
                  <a:ext uri="{FF2B5EF4-FFF2-40B4-BE49-F238E27FC236}">
                    <a16:creationId xmlns:a16="http://schemas.microsoft.com/office/drawing/2014/main" id="{624DDE35-007A-4DF4-AC23-9BC1DD5C3687}"/>
                  </a:ext>
                </a:extLst>
              </p:cNvPr>
              <p:cNvSpPr/>
              <p:nvPr/>
            </p:nvSpPr>
            <p:spPr>
              <a:xfrm>
                <a:off x="12551643" y="7326049"/>
                <a:ext cx="4222546" cy="3482170"/>
              </a:xfrm>
              <a:custGeom>
                <a:avLst/>
                <a:gdLst>
                  <a:gd name="connsiteX0" fmla="*/ 0 w 1528834"/>
                  <a:gd name="connsiteY0" fmla="*/ 200059 h 1200329"/>
                  <a:gd name="connsiteX1" fmla="*/ 200059 w 1528834"/>
                  <a:gd name="connsiteY1" fmla="*/ 0 h 1200329"/>
                  <a:gd name="connsiteX2" fmla="*/ 1328775 w 1528834"/>
                  <a:gd name="connsiteY2" fmla="*/ 0 h 1200329"/>
                  <a:gd name="connsiteX3" fmla="*/ 1528834 w 1528834"/>
                  <a:gd name="connsiteY3" fmla="*/ 200059 h 1200329"/>
                  <a:gd name="connsiteX4" fmla="*/ 1528834 w 1528834"/>
                  <a:gd name="connsiteY4" fmla="*/ 1000270 h 1200329"/>
                  <a:gd name="connsiteX5" fmla="*/ 1328775 w 1528834"/>
                  <a:gd name="connsiteY5" fmla="*/ 1200329 h 1200329"/>
                  <a:gd name="connsiteX6" fmla="*/ 200059 w 1528834"/>
                  <a:gd name="connsiteY6" fmla="*/ 1200329 h 1200329"/>
                  <a:gd name="connsiteX7" fmla="*/ 0 w 1528834"/>
                  <a:gd name="connsiteY7" fmla="*/ 1000270 h 1200329"/>
                  <a:gd name="connsiteX8" fmla="*/ 0 w 1528834"/>
                  <a:gd name="connsiteY8" fmla="*/ 200059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8834" h="1200329">
                    <a:moveTo>
                      <a:pt x="0" y="200059"/>
                    </a:moveTo>
                    <a:cubicBezTo>
                      <a:pt x="0" y="89569"/>
                      <a:pt x="89569" y="0"/>
                      <a:pt x="200059" y="0"/>
                    </a:cubicBezTo>
                    <a:lnTo>
                      <a:pt x="1328775" y="0"/>
                    </a:lnTo>
                    <a:cubicBezTo>
                      <a:pt x="1439265" y="0"/>
                      <a:pt x="1528834" y="89569"/>
                      <a:pt x="1528834" y="200059"/>
                    </a:cubicBezTo>
                    <a:lnTo>
                      <a:pt x="1528834" y="1000270"/>
                    </a:lnTo>
                    <a:cubicBezTo>
                      <a:pt x="1528834" y="1110760"/>
                      <a:pt x="1439265" y="1200329"/>
                      <a:pt x="1328775" y="1200329"/>
                    </a:cubicBezTo>
                    <a:lnTo>
                      <a:pt x="200059" y="1200329"/>
                    </a:lnTo>
                    <a:cubicBezTo>
                      <a:pt x="89569" y="1200329"/>
                      <a:pt x="0" y="1110760"/>
                      <a:pt x="0" y="1000270"/>
                    </a:cubicBezTo>
                    <a:lnTo>
                      <a:pt x="0" y="200059"/>
                    </a:lnTo>
                    <a:close/>
                  </a:path>
                </a:pathLst>
              </a:custGeom>
              <a:solidFill>
                <a:schemeClr val="accent4">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3390" tIns="193390" rIns="193390" bIns="193390" numCol="1" spcCol="1270" anchor="ctr" anchorCtr="0">
                <a:noAutofit/>
              </a:bodyPr>
              <a:lstStyle/>
              <a:p>
                <a:pPr algn="ctr" defTabSz="889000">
                  <a:lnSpc>
                    <a:spcPct val="90000"/>
                  </a:lnSpc>
                  <a:spcBef>
                    <a:spcPct val="0"/>
                  </a:spcBef>
                  <a:spcAft>
                    <a:spcPct val="35000"/>
                  </a:spcAft>
                </a:pPr>
                <a:r>
                  <a:rPr lang="en-US" sz="2400" dirty="0">
                    <a:solidFill>
                      <a:srgbClr val="000000"/>
                    </a:solidFill>
                    <a:latin typeface="+mj-lt"/>
                  </a:rPr>
                  <a:t>Then they can identify students who need interventions and provide appropriate supports or refer them to mental health services,</a:t>
                </a:r>
              </a:p>
            </p:txBody>
          </p:sp>
        </p:grpSp>
      </p:grpSp>
    </p:spTree>
    <p:extLst>
      <p:ext uri="{BB962C8B-B14F-4D97-AF65-F5344CB8AC3E}">
        <p14:creationId xmlns:p14="http://schemas.microsoft.com/office/powerpoint/2010/main" val="2917581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EFF4DA-EF33-4CFE-9E4F-DADD8F0E2B54}"/>
              </a:ext>
            </a:extLst>
          </p:cNvPr>
          <p:cNvSpPr>
            <a:spLocks noGrp="1"/>
          </p:cNvSpPr>
          <p:nvPr>
            <p:ph type="sldNum" sz="quarter" idx="12"/>
          </p:nvPr>
        </p:nvSpPr>
        <p:spPr/>
        <p:txBody>
          <a:bodyPr/>
          <a:lstStyle/>
          <a:p>
            <a:fld id="{BA8CF1B3-96A0-D24B-B5C9-B5B93FF4523E}" type="slidenum">
              <a:rPr lang="uk-UA" smtClean="0"/>
              <a:pPr/>
              <a:t>12</a:t>
            </a:fld>
            <a:endParaRPr lang="uk-UA"/>
          </a:p>
        </p:txBody>
      </p:sp>
      <p:sp>
        <p:nvSpPr>
          <p:cNvPr id="2" name="Title 1" hidden="1">
            <a:extLst>
              <a:ext uri="{FF2B5EF4-FFF2-40B4-BE49-F238E27FC236}">
                <a16:creationId xmlns:a16="http://schemas.microsoft.com/office/drawing/2014/main" id="{7FADBBAE-31F7-43D8-B47F-83F7AAFE6226}"/>
              </a:ext>
            </a:extLst>
          </p:cNvPr>
          <p:cNvSpPr>
            <a:spLocks noGrp="1"/>
          </p:cNvSpPr>
          <p:nvPr>
            <p:ph type="title"/>
          </p:nvPr>
        </p:nvSpPr>
        <p:spPr/>
        <p:txBody>
          <a:bodyPr/>
          <a:lstStyle/>
          <a:p>
            <a:r>
              <a:rPr lang="en-US" dirty="0"/>
              <a:t>HWC implementation process</a:t>
            </a:r>
          </a:p>
        </p:txBody>
      </p:sp>
      <p:pic>
        <p:nvPicPr>
          <p:cNvPr id="5" name="Picture 4" descr="The implementation process of Handle With Care proceeds as follows: After a child is exposed to a traumatic event, if law enforcement is called, they identify children at the scene and find out where they go to school or daycare. A law enforcement officer (or other first responder) contacts the designated school personnel and provides initial information through a Handle With Care notice. Only three words, &quot;Handle With Care,&quot; are given. No other details are given. The designated school personnel then ensures the notification is provided to the child's teachers and support personnel. Teaching staff and school personnel provide classroom interventions, awareness, observation, and support. If additional support is needed, a school counselor, social worker, or nurse provide interventions and/or assessment. If additional support is not needed, the educators and student continue with class and regular activity. If further support is needed beyond school counselor, social worker, or nurse, a mental health therapist can provide additional support, with parental consent. Through the process, school personnel continue to monitor and support the student as needed.">
            <a:extLst>
              <a:ext uri="{FF2B5EF4-FFF2-40B4-BE49-F238E27FC236}">
                <a16:creationId xmlns:a16="http://schemas.microsoft.com/office/drawing/2014/main" id="{788B7504-7536-4000-947E-8657494D001D}"/>
              </a:ext>
            </a:extLst>
          </p:cNvPr>
          <p:cNvPicPr/>
          <p:nvPr/>
        </p:nvPicPr>
        <p:blipFill rotWithShape="1">
          <a:blip r:embed="rId3">
            <a:extLst>
              <a:ext uri="{28A0092B-C50C-407E-A947-70E740481C1C}">
                <a14:useLocalDpi xmlns:a14="http://schemas.microsoft.com/office/drawing/2010/main" val="0"/>
              </a:ext>
            </a:extLst>
          </a:blip>
          <a:srcRect l="6080" t="23556" r="3450" b="-2"/>
          <a:stretch/>
        </p:blipFill>
        <p:spPr bwMode="auto">
          <a:xfrm>
            <a:off x="1587" y="-6155"/>
            <a:ext cx="24384000" cy="13715998"/>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D926DE09-2AAC-4B5E-BE18-983E65B1E183}"/>
              </a:ext>
            </a:extLst>
          </p:cNvPr>
          <p:cNvSpPr txBox="1"/>
          <p:nvPr/>
        </p:nvSpPr>
        <p:spPr>
          <a:xfrm>
            <a:off x="12056669" y="13252920"/>
            <a:ext cx="12393134" cy="461665"/>
          </a:xfrm>
          <a:prstGeom prst="rect">
            <a:avLst/>
          </a:prstGeom>
          <a:noFill/>
        </p:spPr>
        <p:txBody>
          <a:bodyPr wrap="square" rtlCol="0">
            <a:spAutoFit/>
          </a:bodyPr>
          <a:lstStyle/>
          <a:p>
            <a:r>
              <a:rPr lang="en-US" sz="2400" dirty="0">
                <a:solidFill>
                  <a:schemeClr val="bg1"/>
                </a:solidFill>
                <a:latin typeface="Calibri" panose="020F0502020204030204" pitchFamily="34" charset="0"/>
                <a:ea typeface="Calibri" panose="020F0502020204030204" pitchFamily="34" charset="0"/>
                <a:cs typeface="Arial" panose="020B0604020202020204" pitchFamily="34" charset="0"/>
              </a:rPr>
              <a:t>Source: </a:t>
            </a:r>
            <a:r>
              <a:rPr lang="en-US" sz="2400" u="sng" dirty="0">
                <a:solidFill>
                  <a:schemeClr val="bg1"/>
                </a:solidFill>
                <a:latin typeface="Calibri" panose="020F0502020204030204" pitchFamily="34" charset="0"/>
                <a:ea typeface="Calibri" panose="020F0502020204030204" pitchFamily="34" charset="0"/>
                <a:cs typeface="Arial" panose="020B0604020202020204" pitchFamily="34" charset="0"/>
                <a:hlinkClick r:id="rId4" tooltip="Handle With Care Flow Chart">
                  <a:extLst>
                    <a:ext uri="{A12FA001-AC4F-418D-AE19-62706E023703}">
                      <ahyp:hlinkClr xmlns:ahyp="http://schemas.microsoft.com/office/drawing/2018/hyperlinkcolor" val="tx"/>
                    </a:ext>
                  </a:extLst>
                </a:hlinkClick>
              </a:rPr>
              <a:t>http://www.handlewithcarewv.org/docs/Handle%20WIth%20Care%20Flow%20Chart.pdf</a:t>
            </a:r>
            <a:endParaRPr lang="en-US" sz="2400" dirty="0">
              <a:solidFill>
                <a:schemeClr val="bg1"/>
              </a:solidFill>
            </a:endParaRPr>
          </a:p>
        </p:txBody>
      </p:sp>
    </p:spTree>
    <p:extLst>
      <p:ext uri="{BB962C8B-B14F-4D97-AF65-F5344CB8AC3E}">
        <p14:creationId xmlns:p14="http://schemas.microsoft.com/office/powerpoint/2010/main" val="1342984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3F0DC-F803-4685-B391-5294C350C340}"/>
              </a:ext>
            </a:extLst>
          </p:cNvPr>
          <p:cNvSpPr>
            <a:spLocks noGrp="1"/>
          </p:cNvSpPr>
          <p:nvPr>
            <p:ph type="ctrTitle" idx="4294967295"/>
          </p:nvPr>
        </p:nvSpPr>
        <p:spPr>
          <a:xfrm>
            <a:off x="890905" y="5019358"/>
            <a:ext cx="16363950" cy="3230562"/>
          </a:xfrm>
        </p:spPr>
        <p:txBody>
          <a:bodyPr vert="horz" lIns="182880" tIns="91440" rIns="182880" bIns="91440" rtlCol="0" anchor="t">
            <a:normAutofit fontScale="90000"/>
          </a:bodyPr>
          <a:lstStyle/>
          <a:p>
            <a:pPr algn="ctr">
              <a:lnSpc>
                <a:spcPct val="150000"/>
              </a:lnSpc>
            </a:pPr>
            <a:r>
              <a:rPr lang="en-US" sz="10000" dirty="0">
                <a:solidFill>
                  <a:schemeClr val="tx1">
                    <a:lumMod val="65000"/>
                    <a:lumOff val="35000"/>
                  </a:schemeClr>
                </a:solidFill>
              </a:rPr>
              <a:t>Handle With Care Implementation in Schools</a:t>
            </a:r>
            <a:endParaRPr lang="en-US" sz="6700" i="1" dirty="0"/>
          </a:p>
        </p:txBody>
      </p:sp>
    </p:spTree>
    <p:extLst>
      <p:ext uri="{BB962C8B-B14F-4D97-AF65-F5344CB8AC3E}">
        <p14:creationId xmlns:p14="http://schemas.microsoft.com/office/powerpoint/2010/main" val="3905334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DA952D-9CFF-4B82-8563-E50F29B31F6C}"/>
              </a:ext>
            </a:extLst>
          </p:cNvPr>
          <p:cNvSpPr>
            <a:spLocks noGrp="1"/>
          </p:cNvSpPr>
          <p:nvPr>
            <p:ph type="sldNum" sz="quarter" idx="12"/>
          </p:nvPr>
        </p:nvSpPr>
        <p:spPr/>
        <p:txBody>
          <a:bodyPr/>
          <a:lstStyle/>
          <a:p>
            <a:fld id="{4FAB73BC-B049-4115-A692-8D63A059BFB8}" type="slidenum">
              <a:rPr lang="en-US" smtClean="0"/>
              <a:pPr/>
              <a:t>14</a:t>
            </a:fld>
            <a:endParaRPr lang="en-US"/>
          </a:p>
        </p:txBody>
      </p:sp>
      <p:sp>
        <p:nvSpPr>
          <p:cNvPr id="5" name="Title 4">
            <a:extLst>
              <a:ext uri="{FF2B5EF4-FFF2-40B4-BE49-F238E27FC236}">
                <a16:creationId xmlns:a16="http://schemas.microsoft.com/office/drawing/2014/main" id="{1AF530DF-F9A0-4BD3-9AAB-3AB26F4BD4AA}"/>
              </a:ext>
            </a:extLst>
          </p:cNvPr>
          <p:cNvSpPr>
            <a:spLocks noGrp="1"/>
          </p:cNvSpPr>
          <p:nvPr>
            <p:ph type="ctrTitle" idx="4294967295"/>
          </p:nvPr>
        </p:nvSpPr>
        <p:spPr>
          <a:xfrm>
            <a:off x="1423343" y="887443"/>
            <a:ext cx="22098000" cy="1219200"/>
          </a:xfrm>
        </p:spPr>
        <p:txBody>
          <a:bodyPr/>
          <a:lstStyle/>
          <a:p>
            <a:r>
              <a:rPr lang="en-US" dirty="0">
                <a:solidFill>
                  <a:schemeClr val="tx1">
                    <a:lumMod val="65000"/>
                    <a:lumOff val="35000"/>
                  </a:schemeClr>
                </a:solidFill>
              </a:rPr>
              <a:t>Implementing the HWC program in schools</a:t>
            </a:r>
          </a:p>
        </p:txBody>
      </p:sp>
      <p:grpSp>
        <p:nvGrpSpPr>
          <p:cNvPr id="3" name="Group 2" descr="Diagram showing the sequence of steps to implement the HWC program in schools. &#10;1. A school or district contact receives the HWC notice from law enforcement and/or first responders.&#10;2. The school contact informs the appropriate teachers and school staff (e.g., school counselors, nurses) about the notice.&#10;3. Teachers and school staff observe the student to determine if they need additional support and offer appropriate trauma-sensitive support as needed.">
            <a:extLst>
              <a:ext uri="{FF2B5EF4-FFF2-40B4-BE49-F238E27FC236}">
                <a16:creationId xmlns:a16="http://schemas.microsoft.com/office/drawing/2014/main" id="{A2C1C7E6-911E-4D91-ADDC-B07CD6470E38}"/>
              </a:ext>
            </a:extLst>
          </p:cNvPr>
          <p:cNvGrpSpPr/>
          <p:nvPr/>
        </p:nvGrpSpPr>
        <p:grpSpPr>
          <a:xfrm>
            <a:off x="707641" y="4002911"/>
            <a:ext cx="22790551" cy="8031356"/>
            <a:chOff x="707641" y="4002911"/>
            <a:chExt cx="22790551" cy="8031356"/>
          </a:xfrm>
        </p:grpSpPr>
        <p:pic>
          <p:nvPicPr>
            <p:cNvPr id="6" name="Graphic 5" descr="&quot; &quot;">
              <a:extLst>
                <a:ext uri="{FF2B5EF4-FFF2-40B4-BE49-F238E27FC236}">
                  <a16:creationId xmlns:a16="http://schemas.microsoft.com/office/drawing/2014/main" id="{520EF0E3-4635-4305-AA2D-53CB794FC5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3343" y="4074290"/>
              <a:ext cx="3541856" cy="3541856"/>
            </a:xfrm>
            <a:prstGeom prst="rect">
              <a:avLst/>
            </a:prstGeom>
          </p:spPr>
        </p:pic>
        <p:sp>
          <p:nvSpPr>
            <p:cNvPr id="8" name="TextBox 7">
              <a:extLst>
                <a:ext uri="{FF2B5EF4-FFF2-40B4-BE49-F238E27FC236}">
                  <a16:creationId xmlns:a16="http://schemas.microsoft.com/office/drawing/2014/main" id="{C45EB04C-0149-44A0-9E22-A3828C172463}"/>
                </a:ext>
              </a:extLst>
            </p:cNvPr>
            <p:cNvSpPr txBox="1"/>
            <p:nvPr/>
          </p:nvSpPr>
          <p:spPr>
            <a:xfrm>
              <a:off x="707641" y="7017509"/>
              <a:ext cx="5220184" cy="3170099"/>
            </a:xfrm>
            <a:prstGeom prst="rect">
              <a:avLst/>
            </a:prstGeom>
            <a:noFill/>
          </p:spPr>
          <p:txBody>
            <a:bodyPr wrap="square">
              <a:spAutoFit/>
            </a:bodyPr>
            <a:lstStyle/>
            <a:p>
              <a:pPr algn="ctr"/>
              <a:r>
                <a:rPr lang="en-US" sz="4000" dirty="0">
                  <a:solidFill>
                    <a:schemeClr val="tx1">
                      <a:lumMod val="65000"/>
                      <a:lumOff val="35000"/>
                    </a:schemeClr>
                  </a:solidFill>
                  <a:latin typeface="+mj-lt"/>
                </a:rPr>
                <a:t>A</a:t>
              </a:r>
              <a:r>
                <a:rPr lang="en-US" sz="4000" b="1" dirty="0">
                  <a:solidFill>
                    <a:schemeClr val="tx1">
                      <a:lumMod val="65000"/>
                      <a:lumOff val="35000"/>
                    </a:schemeClr>
                  </a:solidFill>
                  <a:latin typeface="+mj-lt"/>
                </a:rPr>
                <a:t> school or district contact</a:t>
              </a:r>
              <a:r>
                <a:rPr lang="en-US" sz="4000" dirty="0">
                  <a:solidFill>
                    <a:schemeClr val="tx1">
                      <a:lumMod val="65000"/>
                      <a:lumOff val="35000"/>
                    </a:schemeClr>
                  </a:solidFill>
                  <a:latin typeface="+mj-lt"/>
                </a:rPr>
                <a:t> receives the HWC notice from law enforcement and/or other first responders.</a:t>
              </a:r>
            </a:p>
          </p:txBody>
        </p:sp>
        <p:sp>
          <p:nvSpPr>
            <p:cNvPr id="13" name="Arrow: Right 12" descr="&quot; &quot;">
              <a:extLst>
                <a:ext uri="{FF2B5EF4-FFF2-40B4-BE49-F238E27FC236}">
                  <a16:creationId xmlns:a16="http://schemas.microsoft.com/office/drawing/2014/main" id="{D70B3820-D7D6-4526-983A-F4087287C974}"/>
                </a:ext>
              </a:extLst>
            </p:cNvPr>
            <p:cNvSpPr/>
            <p:nvPr/>
          </p:nvSpPr>
          <p:spPr>
            <a:xfrm>
              <a:off x="5650032" y="5278055"/>
              <a:ext cx="3750198" cy="1226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p>
          </p:txBody>
        </p:sp>
        <p:pic>
          <p:nvPicPr>
            <p:cNvPr id="15" name="Graphic 14" descr="&quot; &quot;">
              <a:extLst>
                <a:ext uri="{FF2B5EF4-FFF2-40B4-BE49-F238E27FC236}">
                  <a16:creationId xmlns:a16="http://schemas.microsoft.com/office/drawing/2014/main" id="{E6D376BB-89FA-4745-96A0-3EFC6B6B95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41010" y="4068505"/>
              <a:ext cx="3495554" cy="3495554"/>
            </a:xfrm>
            <a:prstGeom prst="rect">
              <a:avLst/>
            </a:prstGeom>
          </p:spPr>
        </p:pic>
        <p:sp>
          <p:nvSpPr>
            <p:cNvPr id="16" name="TextBox 15">
              <a:extLst>
                <a:ext uri="{FF2B5EF4-FFF2-40B4-BE49-F238E27FC236}">
                  <a16:creationId xmlns:a16="http://schemas.microsoft.com/office/drawing/2014/main" id="{81817085-4539-4C7B-BF32-53DFCE589AAB}"/>
                </a:ext>
              </a:extLst>
            </p:cNvPr>
            <p:cNvSpPr txBox="1"/>
            <p:nvPr/>
          </p:nvSpPr>
          <p:spPr>
            <a:xfrm>
              <a:off x="8965239" y="7017509"/>
              <a:ext cx="5921392" cy="3170099"/>
            </a:xfrm>
            <a:prstGeom prst="rect">
              <a:avLst/>
            </a:prstGeom>
            <a:noFill/>
          </p:spPr>
          <p:txBody>
            <a:bodyPr wrap="square">
              <a:spAutoFit/>
            </a:bodyPr>
            <a:lstStyle/>
            <a:p>
              <a:pPr algn="ctr"/>
              <a:r>
                <a:rPr lang="en-US" sz="4000" dirty="0">
                  <a:solidFill>
                    <a:schemeClr val="tx1">
                      <a:lumMod val="65000"/>
                      <a:lumOff val="35000"/>
                    </a:schemeClr>
                  </a:solidFill>
                  <a:latin typeface="+mj-lt"/>
                </a:rPr>
                <a:t>The school contact informs the appropriate </a:t>
              </a:r>
              <a:r>
                <a:rPr lang="en-US" sz="4000" b="1" dirty="0">
                  <a:solidFill>
                    <a:schemeClr val="tx1">
                      <a:lumMod val="65000"/>
                      <a:lumOff val="35000"/>
                    </a:schemeClr>
                  </a:solidFill>
                  <a:latin typeface="+mj-lt"/>
                </a:rPr>
                <a:t>teachers and school staff </a:t>
              </a:r>
              <a:r>
                <a:rPr lang="en-US" sz="4000" dirty="0">
                  <a:solidFill>
                    <a:schemeClr val="tx1">
                      <a:lumMod val="65000"/>
                      <a:lumOff val="35000"/>
                    </a:schemeClr>
                  </a:solidFill>
                  <a:latin typeface="+mj-lt"/>
                </a:rPr>
                <a:t>(e.g., school counselors, nurses) about the notice.</a:t>
              </a:r>
            </a:p>
          </p:txBody>
        </p:sp>
        <p:sp>
          <p:nvSpPr>
            <p:cNvPr id="17" name="Arrow: Right 16" descr="&quot; &quot;">
              <a:extLst>
                <a:ext uri="{FF2B5EF4-FFF2-40B4-BE49-F238E27FC236}">
                  <a16:creationId xmlns:a16="http://schemas.microsoft.com/office/drawing/2014/main" id="{4684CD1F-3A22-4590-BACF-091499260DD6}"/>
                </a:ext>
              </a:extLst>
            </p:cNvPr>
            <p:cNvSpPr/>
            <p:nvPr/>
          </p:nvSpPr>
          <p:spPr>
            <a:xfrm>
              <a:off x="15029386" y="5374509"/>
              <a:ext cx="3750198" cy="1226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p>
          </p:txBody>
        </p:sp>
        <p:pic>
          <p:nvPicPr>
            <p:cNvPr id="19" name="Graphic 18" descr="&quot; &quot;">
              <a:extLst>
                <a:ext uri="{FF2B5EF4-FFF2-40B4-BE49-F238E27FC236}">
                  <a16:creationId xmlns:a16="http://schemas.microsoft.com/office/drawing/2014/main" id="{D2D3837D-1E79-4764-84D5-FD6FCF7146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242568" y="4002911"/>
              <a:ext cx="3213906" cy="3213906"/>
            </a:xfrm>
            <a:prstGeom prst="rect">
              <a:avLst/>
            </a:prstGeom>
          </p:spPr>
        </p:pic>
        <p:sp>
          <p:nvSpPr>
            <p:cNvPr id="20" name="TextBox 19">
              <a:extLst>
                <a:ext uri="{FF2B5EF4-FFF2-40B4-BE49-F238E27FC236}">
                  <a16:creationId xmlns:a16="http://schemas.microsoft.com/office/drawing/2014/main" id="{27ADBC04-C98E-47B2-9F67-D413B9E327A4}"/>
                </a:ext>
              </a:extLst>
            </p:cNvPr>
            <p:cNvSpPr txBox="1"/>
            <p:nvPr/>
          </p:nvSpPr>
          <p:spPr>
            <a:xfrm>
              <a:off x="17576800" y="7017509"/>
              <a:ext cx="5921392" cy="5016758"/>
            </a:xfrm>
            <a:prstGeom prst="rect">
              <a:avLst/>
            </a:prstGeom>
            <a:noFill/>
          </p:spPr>
          <p:txBody>
            <a:bodyPr wrap="square">
              <a:spAutoFit/>
            </a:bodyPr>
            <a:lstStyle/>
            <a:p>
              <a:pPr algn="ctr"/>
              <a:r>
                <a:rPr lang="en-US" sz="4000" dirty="0">
                  <a:solidFill>
                    <a:schemeClr val="tx1">
                      <a:lumMod val="65000"/>
                      <a:lumOff val="35000"/>
                    </a:schemeClr>
                  </a:solidFill>
                  <a:latin typeface="+mj-lt"/>
                </a:rPr>
                <a:t>Teachers and school staff observe the </a:t>
              </a:r>
              <a:r>
                <a:rPr lang="en-US" sz="4000" b="1" dirty="0">
                  <a:solidFill>
                    <a:schemeClr val="tx1">
                      <a:lumMod val="65000"/>
                      <a:lumOff val="35000"/>
                    </a:schemeClr>
                  </a:solidFill>
                  <a:latin typeface="+mj-lt"/>
                </a:rPr>
                <a:t>student </a:t>
              </a:r>
              <a:r>
                <a:rPr lang="en-US" sz="4000" dirty="0">
                  <a:solidFill>
                    <a:schemeClr val="tx1">
                      <a:lumMod val="65000"/>
                      <a:lumOff val="35000"/>
                    </a:schemeClr>
                  </a:solidFill>
                  <a:latin typeface="+mj-lt"/>
                </a:rPr>
                <a:t>to determine whether the student needs additional support and offer appropriate trauma-sensitive support as needed.</a:t>
              </a:r>
            </a:p>
          </p:txBody>
        </p:sp>
      </p:grpSp>
    </p:spTree>
    <p:extLst>
      <p:ext uri="{BB962C8B-B14F-4D97-AF65-F5344CB8AC3E}">
        <p14:creationId xmlns:p14="http://schemas.microsoft.com/office/powerpoint/2010/main" val="629924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DA952D-9CFF-4B82-8563-E50F29B31F6C}"/>
              </a:ext>
            </a:extLst>
          </p:cNvPr>
          <p:cNvSpPr>
            <a:spLocks noGrp="1"/>
          </p:cNvSpPr>
          <p:nvPr>
            <p:ph type="sldNum" sz="quarter" idx="12"/>
          </p:nvPr>
        </p:nvSpPr>
        <p:spPr/>
        <p:txBody>
          <a:bodyPr/>
          <a:lstStyle/>
          <a:p>
            <a:fld id="{4FAB73BC-B049-4115-A692-8D63A059BFB8}" type="slidenum">
              <a:rPr lang="en-US" smtClean="0"/>
              <a:pPr/>
              <a:t>15</a:t>
            </a:fld>
            <a:endParaRPr lang="en-US"/>
          </a:p>
        </p:txBody>
      </p:sp>
      <p:sp>
        <p:nvSpPr>
          <p:cNvPr id="2" name="Title 1">
            <a:extLst>
              <a:ext uri="{FF2B5EF4-FFF2-40B4-BE49-F238E27FC236}">
                <a16:creationId xmlns:a16="http://schemas.microsoft.com/office/drawing/2014/main" id="{A0EF2D6A-7659-455C-A56C-FA9F2EDE3ADA}"/>
              </a:ext>
            </a:extLst>
          </p:cNvPr>
          <p:cNvSpPr>
            <a:spLocks noGrp="1"/>
          </p:cNvSpPr>
          <p:nvPr>
            <p:ph type="ctrTitle" idx="4294967295"/>
          </p:nvPr>
        </p:nvSpPr>
        <p:spPr>
          <a:xfrm>
            <a:off x="1534183" y="633130"/>
            <a:ext cx="22098000" cy="1219200"/>
          </a:xfrm>
        </p:spPr>
        <p:txBody>
          <a:bodyPr>
            <a:normAutofit/>
          </a:bodyPr>
          <a:lstStyle/>
          <a:p>
            <a:r>
              <a:rPr lang="en-US" dirty="0">
                <a:solidFill>
                  <a:schemeClr val="tx1">
                    <a:lumMod val="65000"/>
                    <a:lumOff val="35000"/>
                  </a:schemeClr>
                </a:solidFill>
              </a:rPr>
              <a:t>Using HWC data to learn more about HWC in your school </a:t>
            </a:r>
          </a:p>
        </p:txBody>
      </p:sp>
      <p:sp>
        <p:nvSpPr>
          <p:cNvPr id="12" name="Text Placeholder 3">
            <a:extLst>
              <a:ext uri="{FF2B5EF4-FFF2-40B4-BE49-F238E27FC236}">
                <a16:creationId xmlns:a16="http://schemas.microsoft.com/office/drawing/2014/main" id="{E8F33124-78E6-47DF-9378-D3A4065F31A9}"/>
              </a:ext>
            </a:extLst>
          </p:cNvPr>
          <p:cNvSpPr txBox="1">
            <a:spLocks/>
          </p:cNvSpPr>
          <p:nvPr/>
        </p:nvSpPr>
        <p:spPr>
          <a:xfrm>
            <a:off x="1181806" y="2547820"/>
            <a:ext cx="11549456" cy="8950588"/>
          </a:xfrm>
          <a:prstGeom prst="rect">
            <a:avLst/>
          </a:prstGeom>
        </p:spPr>
        <p:txBody>
          <a:bodyPr vert="horz" lIns="0" tIns="0" rIns="0" bIns="0" rtlCol="0" anchor="t">
            <a:normAutofit/>
          </a:bodyPr>
          <a:lstStyle>
            <a:lvl1pPr marL="457200" marR="0" indent="-365760" algn="l" defTabSz="1219215" rtl="0" eaLnBrk="1" fontAlgn="auto" latinLnBrk="0" hangingPunct="1">
              <a:lnSpc>
                <a:spcPct val="100000"/>
              </a:lnSpc>
              <a:spcBef>
                <a:spcPts val="600"/>
              </a:spcBef>
              <a:spcAft>
                <a:spcPts val="300"/>
              </a:spcAft>
              <a:buClrTx/>
              <a:buSzTx/>
              <a:buFont typeface="Arial" panose="020B0604020202020204" pitchFamily="34" charset="0"/>
              <a:buChar char="•"/>
              <a:tabLst/>
              <a:defRPr lang="tr-TR" sz="4800" b="0" i="0" kern="1200">
                <a:solidFill>
                  <a:srgbClr val="576F7F"/>
                </a:solidFill>
                <a:latin typeface="Times New Roman" panose="02020603050405020304" pitchFamily="18" charset="0"/>
                <a:ea typeface="+mn-ea"/>
                <a:cs typeface="Times New Roman" panose="02020603050405020304" pitchFamily="18" charset="0"/>
              </a:defRPr>
            </a:lvl1pPr>
            <a:lvl2pPr marL="822960" marR="0" indent="-365125" algn="l" defTabSz="1219215" rtl="0" eaLnBrk="1" fontAlgn="auto" latinLnBrk="0" hangingPunct="1">
              <a:lnSpc>
                <a:spcPct val="100000"/>
              </a:lnSpc>
              <a:spcBef>
                <a:spcPts val="300"/>
              </a:spcBef>
              <a:spcAft>
                <a:spcPts val="300"/>
              </a:spcAft>
              <a:buClrTx/>
              <a:buSzTx/>
              <a:buFont typeface="Times New Roman" panose="02020603050405020304" pitchFamily="18" charset="0"/>
              <a:buChar char="–"/>
              <a:tabLst/>
              <a:defRPr lang="tr-TR" sz="4000" b="0" i="0" kern="1200">
                <a:solidFill>
                  <a:srgbClr val="576F7F"/>
                </a:solidFill>
                <a:latin typeface="Times New Roman" panose="02020603050405020304" pitchFamily="18" charset="0"/>
                <a:ea typeface="+mn-ea"/>
                <a:cs typeface="Times New Roman" panose="02020603050405020304" pitchFamily="18" charset="0"/>
              </a:defRPr>
            </a:lvl2pPr>
            <a:lvl3pPr marL="1188720" marR="0" indent="-365760" algn="l" defTabSz="1219215" rtl="0" eaLnBrk="1" fontAlgn="auto" latinLnBrk="0" hangingPunct="1">
              <a:lnSpc>
                <a:spcPct val="100000"/>
              </a:lnSpc>
              <a:spcBef>
                <a:spcPts val="300"/>
              </a:spcBef>
              <a:spcAft>
                <a:spcPts val="300"/>
              </a:spcAft>
              <a:buClrTx/>
              <a:buSzTx/>
              <a:buFont typeface="Courier New" panose="02070309020205020404" pitchFamily="49" charset="0"/>
              <a:buChar char="o"/>
              <a:tabLst/>
              <a:defRPr lang="tr-TR" sz="3600" b="0" i="0" kern="1200">
                <a:solidFill>
                  <a:srgbClr val="576F7F"/>
                </a:solidFill>
                <a:latin typeface="Times New Roman" panose="02020603050405020304" pitchFamily="18" charset="0"/>
                <a:ea typeface="+mn-ea"/>
                <a:cs typeface="Times New Roman" panose="02020603050405020304" pitchFamily="18" charset="0"/>
              </a:defRPr>
            </a:lvl3pPr>
            <a:lvl4pPr marL="1554480" marR="0" indent="-365760" algn="l" defTabSz="1219215" rtl="0" eaLnBrk="1" fontAlgn="auto" latinLnBrk="0" hangingPunct="1">
              <a:lnSpc>
                <a:spcPct val="100000"/>
              </a:lnSpc>
              <a:spcBef>
                <a:spcPts val="0"/>
              </a:spcBef>
              <a:spcAft>
                <a:spcPts val="0"/>
              </a:spcAft>
              <a:buClrTx/>
              <a:buSzTx/>
              <a:buFont typeface="Wingdings" panose="05000000000000000000" pitchFamily="2" charset="2"/>
              <a:buChar char="§"/>
              <a:tabLst/>
              <a:defRPr sz="3200" kern="1200">
                <a:solidFill>
                  <a:schemeClr val="tx1"/>
                </a:solidFill>
                <a:latin typeface="Times New Roman" panose="02020603050405020304" pitchFamily="18" charset="0"/>
                <a:ea typeface="+mn-ea"/>
                <a:cs typeface="Times New Roman" panose="02020603050405020304" pitchFamily="18" charset="0"/>
              </a:defRPr>
            </a:lvl4pPr>
            <a:lvl5pPr marL="1920240" marR="0" indent="-365760" algn="l" defTabSz="1219215" rtl="0" eaLnBrk="1" fontAlgn="auto" latinLnBrk="0" hangingPunct="1">
              <a:lnSpc>
                <a:spcPct val="100000"/>
              </a:lnSpc>
              <a:spcBef>
                <a:spcPts val="0"/>
              </a:spcBef>
              <a:spcAft>
                <a:spcPts val="0"/>
              </a:spcAft>
              <a:buClrTx/>
              <a:buSzTx/>
              <a:buFont typeface="Times New Roman" panose="02020603050405020304" pitchFamily="18" charset="0"/>
              <a:buChar char="‣"/>
              <a:tabLst/>
              <a:defRPr sz="3200" kern="1200">
                <a:solidFill>
                  <a:schemeClr val="tx1"/>
                </a:solidFill>
                <a:latin typeface="Times New Roman" panose="02020603050405020304" pitchFamily="18" charset="0"/>
                <a:ea typeface="+mn-ea"/>
                <a:cs typeface="Times New Roman" panose="02020603050405020304" pitchFamily="18" charset="0"/>
              </a:defRPr>
            </a:lvl5pPr>
            <a:lvl6pPr marL="6705684" indent="-609608" algn="l" defTabSz="1219215" rtl="0" eaLnBrk="1" latinLnBrk="0" hangingPunct="1">
              <a:spcBef>
                <a:spcPct val="20000"/>
              </a:spcBef>
              <a:buFont typeface="Arial"/>
              <a:buChar char="•"/>
              <a:defRPr sz="5333" kern="1200">
                <a:solidFill>
                  <a:schemeClr val="tx1"/>
                </a:solidFill>
                <a:latin typeface="+mn-lt"/>
                <a:ea typeface="+mn-ea"/>
                <a:cs typeface="+mn-cs"/>
              </a:defRPr>
            </a:lvl6pPr>
            <a:lvl7pPr marL="7924899" indent="-609608" algn="l" defTabSz="1219215" rtl="0" eaLnBrk="1" latinLnBrk="0" hangingPunct="1">
              <a:spcBef>
                <a:spcPct val="20000"/>
              </a:spcBef>
              <a:buFont typeface="Arial"/>
              <a:buChar char="•"/>
              <a:defRPr sz="5333" kern="1200">
                <a:solidFill>
                  <a:schemeClr val="tx1"/>
                </a:solidFill>
                <a:latin typeface="+mn-lt"/>
                <a:ea typeface="+mn-ea"/>
                <a:cs typeface="+mn-cs"/>
              </a:defRPr>
            </a:lvl7pPr>
            <a:lvl8pPr marL="9144114" indent="-609608" algn="l" defTabSz="1219215" rtl="0" eaLnBrk="1" latinLnBrk="0" hangingPunct="1">
              <a:spcBef>
                <a:spcPct val="20000"/>
              </a:spcBef>
              <a:buFont typeface="Arial"/>
              <a:buChar char="•"/>
              <a:defRPr sz="5333" kern="1200">
                <a:solidFill>
                  <a:schemeClr val="tx1"/>
                </a:solidFill>
                <a:latin typeface="+mn-lt"/>
                <a:ea typeface="+mn-ea"/>
                <a:cs typeface="+mn-cs"/>
              </a:defRPr>
            </a:lvl8pPr>
            <a:lvl9pPr marL="10363330" indent="-609608" algn="l" defTabSz="1219215" rtl="0" eaLnBrk="1" latinLnBrk="0" hangingPunct="1">
              <a:spcBef>
                <a:spcPct val="20000"/>
              </a:spcBef>
              <a:buFont typeface="Arial"/>
              <a:buChar char="•"/>
              <a:defRPr sz="5333" kern="1200">
                <a:solidFill>
                  <a:schemeClr val="tx1"/>
                </a:solidFill>
                <a:latin typeface="+mn-lt"/>
                <a:ea typeface="+mn-ea"/>
                <a:cs typeface="+mn-cs"/>
              </a:defRPr>
            </a:lvl9pPr>
          </a:lstStyle>
          <a:p>
            <a:pPr defTabSz="1828800">
              <a:lnSpc>
                <a:spcPct val="90000"/>
              </a:lnSpc>
              <a:spcBef>
                <a:spcPts val="500"/>
              </a:spcBef>
              <a:spcAft>
                <a:spcPts val="1600"/>
              </a:spcAft>
              <a:buClr>
                <a:srgbClr val="576F7F"/>
              </a:buClr>
            </a:pPr>
            <a:r>
              <a:rPr lang="en-US" sz="4000">
                <a:latin typeface="+mj-lt"/>
                <a:cs typeface="Times New Roman"/>
              </a:rPr>
              <a:t>Districts and schools may want to </a:t>
            </a:r>
            <a:r>
              <a:rPr lang="en-US" sz="4000" b="1">
                <a:latin typeface="+mj-lt"/>
                <a:cs typeface="Times New Roman"/>
              </a:rPr>
              <a:t>regularly monitor program data.</a:t>
            </a:r>
          </a:p>
          <a:p>
            <a:pPr marL="640080" defTabSz="1828800">
              <a:lnSpc>
                <a:spcPct val="90000"/>
              </a:lnSpc>
              <a:spcBef>
                <a:spcPts val="500"/>
              </a:spcBef>
              <a:spcAft>
                <a:spcPts val="1600"/>
              </a:spcAft>
              <a:buClr>
                <a:schemeClr val="accent3"/>
              </a:buClr>
              <a:buFont typeface="Wingdings 2" pitchFamily="18" charset="2"/>
              <a:buChar char=""/>
            </a:pPr>
            <a:endParaRPr lang="en-US" sz="4000" b="1">
              <a:solidFill>
                <a:schemeClr val="tx1">
                  <a:lumMod val="65000"/>
                  <a:lumOff val="35000"/>
                </a:schemeClr>
              </a:solidFill>
              <a:latin typeface="+mn-lt"/>
              <a:cs typeface="Times New Roman"/>
            </a:endParaRPr>
          </a:p>
          <a:p>
            <a:pPr marL="640080" defTabSz="1828800">
              <a:lnSpc>
                <a:spcPct val="90000"/>
              </a:lnSpc>
              <a:spcBef>
                <a:spcPts val="500"/>
              </a:spcBef>
              <a:spcAft>
                <a:spcPts val="1600"/>
              </a:spcAft>
              <a:buClr>
                <a:schemeClr val="accent3"/>
              </a:buClr>
              <a:buFont typeface="Wingdings 2" pitchFamily="18" charset="2"/>
              <a:buChar char=""/>
            </a:pPr>
            <a:endParaRPr lang="en-US" sz="4000">
              <a:solidFill>
                <a:schemeClr val="tx1">
                  <a:lumMod val="65000"/>
                  <a:lumOff val="35000"/>
                </a:schemeClr>
              </a:solidFill>
              <a:latin typeface="+mn-lt"/>
              <a:cs typeface="Times New Roman"/>
            </a:endParaRPr>
          </a:p>
          <a:p>
            <a:pPr marL="274320" indent="0" defTabSz="1828800">
              <a:lnSpc>
                <a:spcPct val="90000"/>
              </a:lnSpc>
              <a:spcBef>
                <a:spcPts val="500"/>
              </a:spcBef>
              <a:spcAft>
                <a:spcPts val="1600"/>
              </a:spcAft>
              <a:buClr>
                <a:schemeClr val="accent3"/>
              </a:buClr>
              <a:buNone/>
            </a:pPr>
            <a:endParaRPr lang="en-US" sz="4000">
              <a:solidFill>
                <a:schemeClr val="tx1">
                  <a:lumMod val="65000"/>
                  <a:lumOff val="35000"/>
                </a:schemeClr>
              </a:solidFill>
              <a:latin typeface="+mn-lt"/>
              <a:cs typeface="Times New Roman"/>
            </a:endParaRPr>
          </a:p>
          <a:p>
            <a:pPr marL="274320" indent="0" defTabSz="1828800">
              <a:lnSpc>
                <a:spcPct val="90000"/>
              </a:lnSpc>
              <a:spcBef>
                <a:spcPts val="500"/>
              </a:spcBef>
              <a:spcAft>
                <a:spcPts val="1600"/>
              </a:spcAft>
              <a:buClr>
                <a:schemeClr val="accent3"/>
              </a:buClr>
              <a:buNone/>
            </a:pPr>
            <a:endParaRPr lang="en-US" sz="4000">
              <a:solidFill>
                <a:schemeClr val="tx1">
                  <a:lumMod val="65000"/>
                  <a:lumOff val="35000"/>
                </a:schemeClr>
              </a:solidFill>
              <a:latin typeface="+mn-lt"/>
              <a:cs typeface="Times New Roman"/>
            </a:endParaRPr>
          </a:p>
          <a:p>
            <a:pPr marL="274320" indent="0" defTabSz="1828800">
              <a:lnSpc>
                <a:spcPct val="90000"/>
              </a:lnSpc>
              <a:spcBef>
                <a:spcPts val="500"/>
              </a:spcBef>
              <a:spcAft>
                <a:spcPts val="1600"/>
              </a:spcAft>
              <a:buClr>
                <a:schemeClr val="accent3"/>
              </a:buClr>
              <a:buNone/>
            </a:pPr>
            <a:endParaRPr lang="en-US" sz="4000">
              <a:solidFill>
                <a:schemeClr val="tx1">
                  <a:lumMod val="65000"/>
                  <a:lumOff val="35000"/>
                </a:schemeClr>
              </a:solidFill>
              <a:latin typeface="+mn-lt"/>
              <a:cs typeface="Times New Roman"/>
            </a:endParaRPr>
          </a:p>
          <a:p>
            <a:pPr marL="640080" defTabSz="1828800">
              <a:lnSpc>
                <a:spcPct val="90000"/>
              </a:lnSpc>
              <a:spcBef>
                <a:spcPts val="500"/>
              </a:spcBef>
              <a:spcAft>
                <a:spcPts val="1600"/>
              </a:spcAft>
              <a:buClr>
                <a:schemeClr val="accent3"/>
              </a:buClr>
              <a:buFont typeface="Wingdings 2" pitchFamily="18" charset="2"/>
              <a:buChar char=""/>
            </a:pPr>
            <a:endParaRPr lang="en-US" sz="3600">
              <a:solidFill>
                <a:schemeClr val="tx1">
                  <a:lumMod val="65000"/>
                  <a:lumOff val="35000"/>
                </a:schemeClr>
              </a:solidFill>
              <a:latin typeface="+mn-lt"/>
              <a:cs typeface="Times New Roman"/>
            </a:endParaRPr>
          </a:p>
        </p:txBody>
      </p:sp>
      <p:sp>
        <p:nvSpPr>
          <p:cNvPr id="26" name="Rectangle 25" descr="&quot; &quot;">
            <a:extLst>
              <a:ext uri="{FF2B5EF4-FFF2-40B4-BE49-F238E27FC236}">
                <a16:creationId xmlns:a16="http://schemas.microsoft.com/office/drawing/2014/main" id="{E9C2461A-8F7C-42F9-8157-133E3435F3F7}"/>
              </a:ext>
            </a:extLst>
          </p:cNvPr>
          <p:cNvSpPr/>
          <p:nvPr/>
        </p:nvSpPr>
        <p:spPr>
          <a:xfrm>
            <a:off x="1492579" y="4353693"/>
            <a:ext cx="10518128" cy="2715817"/>
          </a:xfrm>
          <a:prstGeom prst="rect">
            <a:avLst/>
          </a:prstGeom>
          <a:solidFill>
            <a:srgbClr val="576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p>
        </p:txBody>
      </p:sp>
      <p:sp>
        <p:nvSpPr>
          <p:cNvPr id="30" name="TextBox 29">
            <a:extLst>
              <a:ext uri="{FF2B5EF4-FFF2-40B4-BE49-F238E27FC236}">
                <a16:creationId xmlns:a16="http://schemas.microsoft.com/office/drawing/2014/main" id="{1F9F500F-8F88-4F38-9032-FFDA0D62FD6B}"/>
              </a:ext>
            </a:extLst>
          </p:cNvPr>
          <p:cNvSpPr txBox="1"/>
          <p:nvPr/>
        </p:nvSpPr>
        <p:spPr>
          <a:xfrm>
            <a:off x="3637665" y="4462466"/>
            <a:ext cx="5532698" cy="707886"/>
          </a:xfrm>
          <a:prstGeom prst="rect">
            <a:avLst/>
          </a:prstGeom>
          <a:noFill/>
        </p:spPr>
        <p:txBody>
          <a:bodyPr wrap="square" rtlCol="0">
            <a:spAutoFit/>
          </a:bodyPr>
          <a:lstStyle/>
          <a:p>
            <a:r>
              <a:rPr lang="en-US" sz="4000" b="1">
                <a:solidFill>
                  <a:schemeClr val="bg1"/>
                </a:solidFill>
                <a:latin typeface="+mj-lt"/>
              </a:rPr>
              <a:t>Implementation Data</a:t>
            </a:r>
          </a:p>
        </p:txBody>
      </p:sp>
      <p:sp>
        <p:nvSpPr>
          <p:cNvPr id="31" name="TextBox 30">
            <a:extLst>
              <a:ext uri="{FF2B5EF4-FFF2-40B4-BE49-F238E27FC236}">
                <a16:creationId xmlns:a16="http://schemas.microsoft.com/office/drawing/2014/main" id="{3783E2A4-1891-4637-AB4C-E27BEEB1E196}"/>
              </a:ext>
            </a:extLst>
          </p:cNvPr>
          <p:cNvSpPr txBox="1"/>
          <p:nvPr/>
        </p:nvSpPr>
        <p:spPr>
          <a:xfrm>
            <a:off x="3671691" y="5222978"/>
            <a:ext cx="7760677" cy="1754326"/>
          </a:xfrm>
          <a:prstGeom prst="rect">
            <a:avLst/>
          </a:prstGeom>
          <a:noFill/>
        </p:spPr>
        <p:txBody>
          <a:bodyPr wrap="square" rtlCol="0">
            <a:spAutoFit/>
          </a:bodyPr>
          <a:lstStyle/>
          <a:p>
            <a:r>
              <a:rPr lang="en-US" sz="3600">
                <a:solidFill>
                  <a:schemeClr val="bg1"/>
                </a:solidFill>
                <a:latin typeface="+mj-lt"/>
              </a:rPr>
              <a:t>Information related to how teachers and other school staff carry out the HWC program.</a:t>
            </a:r>
          </a:p>
        </p:txBody>
      </p:sp>
      <p:pic>
        <p:nvPicPr>
          <p:cNvPr id="29" name="Graphic 28" descr="&quot; &quot;">
            <a:extLst>
              <a:ext uri="{FF2B5EF4-FFF2-40B4-BE49-F238E27FC236}">
                <a16:creationId xmlns:a16="http://schemas.microsoft.com/office/drawing/2014/main" id="{D30D60F7-0AFA-4565-9610-BA7FE932B3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4183" y="4771910"/>
            <a:ext cx="2073359" cy="2073359"/>
          </a:xfrm>
          <a:prstGeom prst="rect">
            <a:avLst/>
          </a:prstGeom>
        </p:spPr>
      </p:pic>
      <p:sp>
        <p:nvSpPr>
          <p:cNvPr id="27" name="Rectangle 26" descr="&quot; &quot; ">
            <a:extLst>
              <a:ext uri="{FF2B5EF4-FFF2-40B4-BE49-F238E27FC236}">
                <a16:creationId xmlns:a16="http://schemas.microsoft.com/office/drawing/2014/main" id="{ADCF7F19-F452-4D8A-91CE-865D969609CD}"/>
              </a:ext>
            </a:extLst>
          </p:cNvPr>
          <p:cNvSpPr/>
          <p:nvPr/>
        </p:nvSpPr>
        <p:spPr>
          <a:xfrm>
            <a:off x="1534184" y="7589336"/>
            <a:ext cx="10476524" cy="4270884"/>
          </a:xfrm>
          <a:prstGeom prst="rect">
            <a:avLst/>
          </a:prstGeom>
          <a:solidFill>
            <a:srgbClr val="576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600"/>
          </a:p>
          <a:p>
            <a:endParaRPr lang="en-US" sz="9600"/>
          </a:p>
        </p:txBody>
      </p:sp>
      <p:sp>
        <p:nvSpPr>
          <p:cNvPr id="34" name="TextBox 33">
            <a:extLst>
              <a:ext uri="{FF2B5EF4-FFF2-40B4-BE49-F238E27FC236}">
                <a16:creationId xmlns:a16="http://schemas.microsoft.com/office/drawing/2014/main" id="{3E9F8AF4-DBEF-41D3-BE9D-AA6D79579880}"/>
              </a:ext>
            </a:extLst>
          </p:cNvPr>
          <p:cNvSpPr txBox="1"/>
          <p:nvPr/>
        </p:nvSpPr>
        <p:spPr>
          <a:xfrm>
            <a:off x="3739803" y="7761731"/>
            <a:ext cx="6014976" cy="707886"/>
          </a:xfrm>
          <a:prstGeom prst="rect">
            <a:avLst/>
          </a:prstGeom>
          <a:noFill/>
        </p:spPr>
        <p:txBody>
          <a:bodyPr wrap="square" rtlCol="0">
            <a:spAutoFit/>
          </a:bodyPr>
          <a:lstStyle/>
          <a:p>
            <a:r>
              <a:rPr lang="en-US" sz="4000" b="1">
                <a:solidFill>
                  <a:schemeClr val="bg1"/>
                </a:solidFill>
                <a:latin typeface="+mj-lt"/>
              </a:rPr>
              <a:t>Student Outcome Data</a:t>
            </a:r>
          </a:p>
        </p:txBody>
      </p:sp>
      <p:sp>
        <p:nvSpPr>
          <p:cNvPr id="35" name="TextBox 34">
            <a:extLst>
              <a:ext uri="{FF2B5EF4-FFF2-40B4-BE49-F238E27FC236}">
                <a16:creationId xmlns:a16="http://schemas.microsoft.com/office/drawing/2014/main" id="{B69B27D2-F386-4B8B-9A6C-2ACD7B7C312C}"/>
              </a:ext>
            </a:extLst>
          </p:cNvPr>
          <p:cNvSpPr txBox="1"/>
          <p:nvPr/>
        </p:nvSpPr>
        <p:spPr>
          <a:xfrm>
            <a:off x="3763170" y="8590896"/>
            <a:ext cx="8182708" cy="3093154"/>
          </a:xfrm>
          <a:prstGeom prst="rect">
            <a:avLst/>
          </a:prstGeom>
          <a:noFill/>
        </p:spPr>
        <p:txBody>
          <a:bodyPr wrap="square" rtlCol="0">
            <a:spAutoFit/>
          </a:bodyPr>
          <a:lstStyle/>
          <a:p>
            <a:pPr>
              <a:spcAft>
                <a:spcPts val="1800"/>
              </a:spcAft>
            </a:pPr>
            <a:r>
              <a:rPr lang="en-US" sz="3600">
                <a:solidFill>
                  <a:schemeClr val="bg1"/>
                </a:solidFill>
                <a:latin typeface="+mj-lt"/>
              </a:rPr>
              <a:t>Information on student attendance, behavior, and academic achievement.</a:t>
            </a:r>
          </a:p>
          <a:p>
            <a:pPr>
              <a:spcAft>
                <a:spcPts val="1800"/>
              </a:spcAft>
            </a:pPr>
            <a:r>
              <a:rPr lang="en-US" sz="3600">
                <a:solidFill>
                  <a:schemeClr val="bg1"/>
                </a:solidFill>
                <a:latin typeface="+mj-lt"/>
              </a:rPr>
              <a:t>Information on student referrals to school counselors and external mental health providers.</a:t>
            </a:r>
          </a:p>
        </p:txBody>
      </p:sp>
      <p:pic>
        <p:nvPicPr>
          <p:cNvPr id="33" name="Graphic 32" descr="&quot; ">
            <a:extLst>
              <a:ext uri="{FF2B5EF4-FFF2-40B4-BE49-F238E27FC236}">
                <a16:creationId xmlns:a16="http://schemas.microsoft.com/office/drawing/2014/main" id="{6822A007-E7A5-46AE-BE39-7F13B4AF58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2089" y="8721501"/>
            <a:ext cx="2032841" cy="2032841"/>
          </a:xfrm>
          <a:prstGeom prst="rect">
            <a:avLst/>
          </a:prstGeom>
        </p:spPr>
      </p:pic>
      <p:sp>
        <p:nvSpPr>
          <p:cNvPr id="14" name="TextBox 13">
            <a:extLst>
              <a:ext uri="{FF2B5EF4-FFF2-40B4-BE49-F238E27FC236}">
                <a16:creationId xmlns:a16="http://schemas.microsoft.com/office/drawing/2014/main" id="{4379ED28-5AD5-4507-846C-6D4F515E9A85}"/>
              </a:ext>
            </a:extLst>
          </p:cNvPr>
          <p:cNvSpPr txBox="1"/>
          <p:nvPr/>
        </p:nvSpPr>
        <p:spPr>
          <a:xfrm>
            <a:off x="13568825" y="3444979"/>
            <a:ext cx="9580944" cy="8058616"/>
          </a:xfrm>
          <a:custGeom>
            <a:avLst/>
            <a:gdLst>
              <a:gd name="connsiteX0" fmla="*/ 0 w 9580944"/>
              <a:gd name="connsiteY0" fmla="*/ 0 h 8058616"/>
              <a:gd name="connsiteX1" fmla="*/ 503000 w 9580944"/>
              <a:gd name="connsiteY1" fmla="*/ 0 h 8058616"/>
              <a:gd name="connsiteX2" fmla="*/ 814380 w 9580944"/>
              <a:gd name="connsiteY2" fmla="*/ 0 h 8058616"/>
              <a:gd name="connsiteX3" fmla="*/ 1604808 w 9580944"/>
              <a:gd name="connsiteY3" fmla="*/ 0 h 8058616"/>
              <a:gd name="connsiteX4" fmla="*/ 2107808 w 9580944"/>
              <a:gd name="connsiteY4" fmla="*/ 0 h 8058616"/>
              <a:gd name="connsiteX5" fmla="*/ 2610807 w 9580944"/>
              <a:gd name="connsiteY5" fmla="*/ 0 h 8058616"/>
              <a:gd name="connsiteX6" fmla="*/ 3401235 w 9580944"/>
              <a:gd name="connsiteY6" fmla="*/ 0 h 8058616"/>
              <a:gd name="connsiteX7" fmla="*/ 3808425 w 9580944"/>
              <a:gd name="connsiteY7" fmla="*/ 0 h 8058616"/>
              <a:gd name="connsiteX8" fmla="*/ 4598853 w 9580944"/>
              <a:gd name="connsiteY8" fmla="*/ 0 h 8058616"/>
              <a:gd name="connsiteX9" fmla="*/ 5389281 w 9580944"/>
              <a:gd name="connsiteY9" fmla="*/ 0 h 8058616"/>
              <a:gd name="connsiteX10" fmla="*/ 5988090 w 9580944"/>
              <a:gd name="connsiteY10" fmla="*/ 0 h 8058616"/>
              <a:gd name="connsiteX11" fmla="*/ 6778518 w 9580944"/>
              <a:gd name="connsiteY11" fmla="*/ 0 h 8058616"/>
              <a:gd name="connsiteX12" fmla="*/ 7281517 w 9580944"/>
              <a:gd name="connsiteY12" fmla="*/ 0 h 8058616"/>
              <a:gd name="connsiteX13" fmla="*/ 7784517 w 9580944"/>
              <a:gd name="connsiteY13" fmla="*/ 0 h 8058616"/>
              <a:gd name="connsiteX14" fmla="*/ 8479135 w 9580944"/>
              <a:gd name="connsiteY14" fmla="*/ 0 h 8058616"/>
              <a:gd name="connsiteX15" fmla="*/ 8982135 w 9580944"/>
              <a:gd name="connsiteY15" fmla="*/ 0 h 8058616"/>
              <a:gd name="connsiteX16" fmla="*/ 9580944 w 9580944"/>
              <a:gd name="connsiteY16" fmla="*/ 0 h 8058616"/>
              <a:gd name="connsiteX17" fmla="*/ 9580944 w 9580944"/>
              <a:gd name="connsiteY17" fmla="*/ 736788 h 8058616"/>
              <a:gd name="connsiteX18" fmla="*/ 9580944 w 9580944"/>
              <a:gd name="connsiteY18" fmla="*/ 1392989 h 8058616"/>
              <a:gd name="connsiteX19" fmla="*/ 9580944 w 9580944"/>
              <a:gd name="connsiteY19" fmla="*/ 2049191 h 8058616"/>
              <a:gd name="connsiteX20" fmla="*/ 9580944 w 9580944"/>
              <a:gd name="connsiteY20" fmla="*/ 2383048 h 8058616"/>
              <a:gd name="connsiteX21" fmla="*/ 9580944 w 9580944"/>
              <a:gd name="connsiteY21" fmla="*/ 2797491 h 8058616"/>
              <a:gd name="connsiteX22" fmla="*/ 9580944 w 9580944"/>
              <a:gd name="connsiteY22" fmla="*/ 3453693 h 8058616"/>
              <a:gd name="connsiteX23" fmla="*/ 9580944 w 9580944"/>
              <a:gd name="connsiteY23" fmla="*/ 3948722 h 8058616"/>
              <a:gd name="connsiteX24" fmla="*/ 9580944 w 9580944"/>
              <a:gd name="connsiteY24" fmla="*/ 4363165 h 8058616"/>
              <a:gd name="connsiteX25" fmla="*/ 9580944 w 9580944"/>
              <a:gd name="connsiteY25" fmla="*/ 5019367 h 8058616"/>
              <a:gd name="connsiteX26" fmla="*/ 9580944 w 9580944"/>
              <a:gd name="connsiteY26" fmla="*/ 5594982 h 8058616"/>
              <a:gd name="connsiteX27" fmla="*/ 9580944 w 9580944"/>
              <a:gd name="connsiteY27" fmla="*/ 6170597 h 8058616"/>
              <a:gd name="connsiteX28" fmla="*/ 9580944 w 9580944"/>
              <a:gd name="connsiteY28" fmla="*/ 6907385 h 8058616"/>
              <a:gd name="connsiteX29" fmla="*/ 9580944 w 9580944"/>
              <a:gd name="connsiteY29" fmla="*/ 7563587 h 8058616"/>
              <a:gd name="connsiteX30" fmla="*/ 9580944 w 9580944"/>
              <a:gd name="connsiteY30" fmla="*/ 8058616 h 8058616"/>
              <a:gd name="connsiteX31" fmla="*/ 9077944 w 9580944"/>
              <a:gd name="connsiteY31" fmla="*/ 8058616 h 8058616"/>
              <a:gd name="connsiteX32" fmla="*/ 8766564 w 9580944"/>
              <a:gd name="connsiteY32" fmla="*/ 8058616 h 8058616"/>
              <a:gd name="connsiteX33" fmla="*/ 8071945 w 9580944"/>
              <a:gd name="connsiteY33" fmla="*/ 8058616 h 8058616"/>
              <a:gd name="connsiteX34" fmla="*/ 7664755 w 9580944"/>
              <a:gd name="connsiteY34" fmla="*/ 8058616 h 8058616"/>
              <a:gd name="connsiteX35" fmla="*/ 7353375 w 9580944"/>
              <a:gd name="connsiteY35" fmla="*/ 8058616 h 8058616"/>
              <a:gd name="connsiteX36" fmla="*/ 6946184 w 9580944"/>
              <a:gd name="connsiteY36" fmla="*/ 8058616 h 8058616"/>
              <a:gd name="connsiteX37" fmla="*/ 6251566 w 9580944"/>
              <a:gd name="connsiteY37" fmla="*/ 8058616 h 8058616"/>
              <a:gd name="connsiteX38" fmla="*/ 5844376 w 9580944"/>
              <a:gd name="connsiteY38" fmla="*/ 8058616 h 8058616"/>
              <a:gd name="connsiteX39" fmla="*/ 5532995 w 9580944"/>
              <a:gd name="connsiteY39" fmla="*/ 8058616 h 8058616"/>
              <a:gd name="connsiteX40" fmla="*/ 5125805 w 9580944"/>
              <a:gd name="connsiteY40" fmla="*/ 8058616 h 8058616"/>
              <a:gd name="connsiteX41" fmla="*/ 4622805 w 9580944"/>
              <a:gd name="connsiteY41" fmla="*/ 8058616 h 8058616"/>
              <a:gd name="connsiteX42" fmla="*/ 4023996 w 9580944"/>
              <a:gd name="connsiteY42" fmla="*/ 8058616 h 8058616"/>
              <a:gd name="connsiteX43" fmla="*/ 3616806 w 9580944"/>
              <a:gd name="connsiteY43" fmla="*/ 8058616 h 8058616"/>
              <a:gd name="connsiteX44" fmla="*/ 2826378 w 9580944"/>
              <a:gd name="connsiteY44" fmla="*/ 8058616 h 8058616"/>
              <a:gd name="connsiteX45" fmla="*/ 2227569 w 9580944"/>
              <a:gd name="connsiteY45" fmla="*/ 8058616 h 8058616"/>
              <a:gd name="connsiteX46" fmla="*/ 1437142 w 9580944"/>
              <a:gd name="connsiteY46" fmla="*/ 8058616 h 8058616"/>
              <a:gd name="connsiteX47" fmla="*/ 742523 w 9580944"/>
              <a:gd name="connsiteY47" fmla="*/ 8058616 h 8058616"/>
              <a:gd name="connsiteX48" fmla="*/ 0 w 9580944"/>
              <a:gd name="connsiteY48" fmla="*/ 8058616 h 8058616"/>
              <a:gd name="connsiteX49" fmla="*/ 0 w 9580944"/>
              <a:gd name="connsiteY49" fmla="*/ 7402414 h 8058616"/>
              <a:gd name="connsiteX50" fmla="*/ 0 w 9580944"/>
              <a:gd name="connsiteY50" fmla="*/ 6746213 h 8058616"/>
              <a:gd name="connsiteX51" fmla="*/ 0 w 9580944"/>
              <a:gd name="connsiteY51" fmla="*/ 6170597 h 8058616"/>
              <a:gd name="connsiteX52" fmla="*/ 0 w 9580944"/>
              <a:gd name="connsiteY52" fmla="*/ 5433810 h 8058616"/>
              <a:gd name="connsiteX53" fmla="*/ 0 w 9580944"/>
              <a:gd name="connsiteY53" fmla="*/ 4697022 h 8058616"/>
              <a:gd name="connsiteX54" fmla="*/ 0 w 9580944"/>
              <a:gd name="connsiteY54" fmla="*/ 4040820 h 8058616"/>
              <a:gd name="connsiteX55" fmla="*/ 0 w 9580944"/>
              <a:gd name="connsiteY55" fmla="*/ 3384619 h 8058616"/>
              <a:gd name="connsiteX56" fmla="*/ 0 w 9580944"/>
              <a:gd name="connsiteY56" fmla="*/ 2728417 h 8058616"/>
              <a:gd name="connsiteX57" fmla="*/ 0 w 9580944"/>
              <a:gd name="connsiteY57" fmla="*/ 2313974 h 8058616"/>
              <a:gd name="connsiteX58" fmla="*/ 0 w 9580944"/>
              <a:gd name="connsiteY58" fmla="*/ 1577186 h 8058616"/>
              <a:gd name="connsiteX59" fmla="*/ 0 w 9580944"/>
              <a:gd name="connsiteY59" fmla="*/ 1001571 h 8058616"/>
              <a:gd name="connsiteX60" fmla="*/ 0 w 9580944"/>
              <a:gd name="connsiteY60" fmla="*/ 667714 h 8058616"/>
              <a:gd name="connsiteX61" fmla="*/ 0 w 9580944"/>
              <a:gd name="connsiteY61" fmla="*/ 0 h 805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580944" h="8058616" extrusionOk="0">
                <a:moveTo>
                  <a:pt x="0" y="0"/>
                </a:moveTo>
                <a:cubicBezTo>
                  <a:pt x="199777" y="-11173"/>
                  <a:pt x="335188" y="47987"/>
                  <a:pt x="503000" y="0"/>
                </a:cubicBezTo>
                <a:cubicBezTo>
                  <a:pt x="670812" y="-47987"/>
                  <a:pt x="750673" y="30240"/>
                  <a:pt x="814380" y="0"/>
                </a:cubicBezTo>
                <a:cubicBezTo>
                  <a:pt x="878087" y="-30240"/>
                  <a:pt x="1254717" y="40544"/>
                  <a:pt x="1604808" y="0"/>
                </a:cubicBezTo>
                <a:cubicBezTo>
                  <a:pt x="1954899" y="-40544"/>
                  <a:pt x="1867195" y="6093"/>
                  <a:pt x="2107808" y="0"/>
                </a:cubicBezTo>
                <a:cubicBezTo>
                  <a:pt x="2348421" y="-6093"/>
                  <a:pt x="2440890" y="56102"/>
                  <a:pt x="2610807" y="0"/>
                </a:cubicBezTo>
                <a:cubicBezTo>
                  <a:pt x="2780724" y="-56102"/>
                  <a:pt x="3045426" y="62816"/>
                  <a:pt x="3401235" y="0"/>
                </a:cubicBezTo>
                <a:cubicBezTo>
                  <a:pt x="3757044" y="-62816"/>
                  <a:pt x="3693769" y="6824"/>
                  <a:pt x="3808425" y="0"/>
                </a:cubicBezTo>
                <a:cubicBezTo>
                  <a:pt x="3923081" y="-6824"/>
                  <a:pt x="4408619" y="1647"/>
                  <a:pt x="4598853" y="0"/>
                </a:cubicBezTo>
                <a:cubicBezTo>
                  <a:pt x="4789087" y="-1647"/>
                  <a:pt x="5182830" y="8408"/>
                  <a:pt x="5389281" y="0"/>
                </a:cubicBezTo>
                <a:cubicBezTo>
                  <a:pt x="5595732" y="-8408"/>
                  <a:pt x="5788439" y="63311"/>
                  <a:pt x="5988090" y="0"/>
                </a:cubicBezTo>
                <a:cubicBezTo>
                  <a:pt x="6187741" y="-63311"/>
                  <a:pt x="6402576" y="39326"/>
                  <a:pt x="6778518" y="0"/>
                </a:cubicBezTo>
                <a:cubicBezTo>
                  <a:pt x="7154460" y="-39326"/>
                  <a:pt x="7095011" y="40395"/>
                  <a:pt x="7281517" y="0"/>
                </a:cubicBezTo>
                <a:cubicBezTo>
                  <a:pt x="7468023" y="-40395"/>
                  <a:pt x="7613489" y="60258"/>
                  <a:pt x="7784517" y="0"/>
                </a:cubicBezTo>
                <a:cubicBezTo>
                  <a:pt x="7955545" y="-60258"/>
                  <a:pt x="8144409" y="46975"/>
                  <a:pt x="8479135" y="0"/>
                </a:cubicBezTo>
                <a:cubicBezTo>
                  <a:pt x="8813861" y="-46975"/>
                  <a:pt x="8767822" y="11259"/>
                  <a:pt x="8982135" y="0"/>
                </a:cubicBezTo>
                <a:cubicBezTo>
                  <a:pt x="9196448" y="-11259"/>
                  <a:pt x="9361524" y="45360"/>
                  <a:pt x="9580944" y="0"/>
                </a:cubicBezTo>
                <a:cubicBezTo>
                  <a:pt x="9592921" y="184631"/>
                  <a:pt x="9557755" y="523172"/>
                  <a:pt x="9580944" y="736788"/>
                </a:cubicBezTo>
                <a:cubicBezTo>
                  <a:pt x="9604133" y="950404"/>
                  <a:pt x="9531982" y="1097722"/>
                  <a:pt x="9580944" y="1392989"/>
                </a:cubicBezTo>
                <a:cubicBezTo>
                  <a:pt x="9629906" y="1688256"/>
                  <a:pt x="9564886" y="1839088"/>
                  <a:pt x="9580944" y="2049191"/>
                </a:cubicBezTo>
                <a:cubicBezTo>
                  <a:pt x="9597002" y="2259294"/>
                  <a:pt x="9556662" y="2316071"/>
                  <a:pt x="9580944" y="2383048"/>
                </a:cubicBezTo>
                <a:cubicBezTo>
                  <a:pt x="9605226" y="2450025"/>
                  <a:pt x="9543378" y="2666819"/>
                  <a:pt x="9580944" y="2797491"/>
                </a:cubicBezTo>
                <a:cubicBezTo>
                  <a:pt x="9618510" y="2928163"/>
                  <a:pt x="9536762" y="3319577"/>
                  <a:pt x="9580944" y="3453693"/>
                </a:cubicBezTo>
                <a:cubicBezTo>
                  <a:pt x="9625126" y="3587809"/>
                  <a:pt x="9531747" y="3788902"/>
                  <a:pt x="9580944" y="3948722"/>
                </a:cubicBezTo>
                <a:cubicBezTo>
                  <a:pt x="9630141" y="4108542"/>
                  <a:pt x="9534846" y="4255865"/>
                  <a:pt x="9580944" y="4363165"/>
                </a:cubicBezTo>
                <a:cubicBezTo>
                  <a:pt x="9627042" y="4470465"/>
                  <a:pt x="9529070" y="4845216"/>
                  <a:pt x="9580944" y="5019367"/>
                </a:cubicBezTo>
                <a:cubicBezTo>
                  <a:pt x="9632818" y="5193518"/>
                  <a:pt x="9576455" y="5381139"/>
                  <a:pt x="9580944" y="5594982"/>
                </a:cubicBezTo>
                <a:cubicBezTo>
                  <a:pt x="9585433" y="5808825"/>
                  <a:pt x="9557627" y="5941761"/>
                  <a:pt x="9580944" y="6170597"/>
                </a:cubicBezTo>
                <a:cubicBezTo>
                  <a:pt x="9604261" y="6399433"/>
                  <a:pt x="9510005" y="6630965"/>
                  <a:pt x="9580944" y="6907385"/>
                </a:cubicBezTo>
                <a:cubicBezTo>
                  <a:pt x="9651883" y="7183805"/>
                  <a:pt x="9557988" y="7384449"/>
                  <a:pt x="9580944" y="7563587"/>
                </a:cubicBezTo>
                <a:cubicBezTo>
                  <a:pt x="9603900" y="7742725"/>
                  <a:pt x="9553623" y="7874413"/>
                  <a:pt x="9580944" y="8058616"/>
                </a:cubicBezTo>
                <a:cubicBezTo>
                  <a:pt x="9360359" y="8106954"/>
                  <a:pt x="9251473" y="8031610"/>
                  <a:pt x="9077944" y="8058616"/>
                </a:cubicBezTo>
                <a:cubicBezTo>
                  <a:pt x="8904415" y="8085622"/>
                  <a:pt x="8899363" y="8039932"/>
                  <a:pt x="8766564" y="8058616"/>
                </a:cubicBezTo>
                <a:cubicBezTo>
                  <a:pt x="8633765" y="8077300"/>
                  <a:pt x="8291502" y="8011086"/>
                  <a:pt x="8071945" y="8058616"/>
                </a:cubicBezTo>
                <a:cubicBezTo>
                  <a:pt x="7852388" y="8106146"/>
                  <a:pt x="7859848" y="8009756"/>
                  <a:pt x="7664755" y="8058616"/>
                </a:cubicBezTo>
                <a:cubicBezTo>
                  <a:pt x="7469662" y="8107476"/>
                  <a:pt x="7472201" y="8051634"/>
                  <a:pt x="7353375" y="8058616"/>
                </a:cubicBezTo>
                <a:cubicBezTo>
                  <a:pt x="7234549" y="8065598"/>
                  <a:pt x="7142770" y="8031096"/>
                  <a:pt x="6946184" y="8058616"/>
                </a:cubicBezTo>
                <a:cubicBezTo>
                  <a:pt x="6749598" y="8086136"/>
                  <a:pt x="6537777" y="7982596"/>
                  <a:pt x="6251566" y="8058616"/>
                </a:cubicBezTo>
                <a:cubicBezTo>
                  <a:pt x="5965355" y="8134636"/>
                  <a:pt x="5955183" y="8036890"/>
                  <a:pt x="5844376" y="8058616"/>
                </a:cubicBezTo>
                <a:cubicBezTo>
                  <a:pt x="5733569" y="8080342"/>
                  <a:pt x="5609241" y="8051898"/>
                  <a:pt x="5532995" y="8058616"/>
                </a:cubicBezTo>
                <a:cubicBezTo>
                  <a:pt x="5456749" y="8065334"/>
                  <a:pt x="5207317" y="8025438"/>
                  <a:pt x="5125805" y="8058616"/>
                </a:cubicBezTo>
                <a:cubicBezTo>
                  <a:pt x="5044293" y="8091794"/>
                  <a:pt x="4814048" y="8033238"/>
                  <a:pt x="4622805" y="8058616"/>
                </a:cubicBezTo>
                <a:cubicBezTo>
                  <a:pt x="4431562" y="8083994"/>
                  <a:pt x="4307603" y="8012285"/>
                  <a:pt x="4023996" y="8058616"/>
                </a:cubicBezTo>
                <a:cubicBezTo>
                  <a:pt x="3740389" y="8104947"/>
                  <a:pt x="3752151" y="8035220"/>
                  <a:pt x="3616806" y="8058616"/>
                </a:cubicBezTo>
                <a:cubicBezTo>
                  <a:pt x="3481461" y="8082012"/>
                  <a:pt x="2996885" y="8026769"/>
                  <a:pt x="2826378" y="8058616"/>
                </a:cubicBezTo>
                <a:cubicBezTo>
                  <a:pt x="2655871" y="8090463"/>
                  <a:pt x="2458896" y="8001593"/>
                  <a:pt x="2227569" y="8058616"/>
                </a:cubicBezTo>
                <a:cubicBezTo>
                  <a:pt x="1996242" y="8115639"/>
                  <a:pt x="1729770" y="8049303"/>
                  <a:pt x="1437142" y="8058616"/>
                </a:cubicBezTo>
                <a:cubicBezTo>
                  <a:pt x="1144514" y="8067929"/>
                  <a:pt x="1066506" y="7991864"/>
                  <a:pt x="742523" y="8058616"/>
                </a:cubicBezTo>
                <a:cubicBezTo>
                  <a:pt x="418540" y="8125368"/>
                  <a:pt x="182985" y="8002352"/>
                  <a:pt x="0" y="8058616"/>
                </a:cubicBezTo>
                <a:cubicBezTo>
                  <a:pt x="-59863" y="7759705"/>
                  <a:pt x="58189" y="7645945"/>
                  <a:pt x="0" y="7402414"/>
                </a:cubicBezTo>
                <a:cubicBezTo>
                  <a:pt x="-58189" y="7158883"/>
                  <a:pt x="48139" y="7031014"/>
                  <a:pt x="0" y="6746213"/>
                </a:cubicBezTo>
                <a:cubicBezTo>
                  <a:pt x="-48139" y="6461412"/>
                  <a:pt x="29723" y="6421932"/>
                  <a:pt x="0" y="6170597"/>
                </a:cubicBezTo>
                <a:cubicBezTo>
                  <a:pt x="-29723" y="5919262"/>
                  <a:pt x="71895" y="5765487"/>
                  <a:pt x="0" y="5433810"/>
                </a:cubicBezTo>
                <a:cubicBezTo>
                  <a:pt x="-71895" y="5102133"/>
                  <a:pt x="45500" y="5039971"/>
                  <a:pt x="0" y="4697022"/>
                </a:cubicBezTo>
                <a:cubicBezTo>
                  <a:pt x="-45500" y="4354073"/>
                  <a:pt x="26382" y="4261272"/>
                  <a:pt x="0" y="4040820"/>
                </a:cubicBezTo>
                <a:cubicBezTo>
                  <a:pt x="-26382" y="3820368"/>
                  <a:pt x="23476" y="3681928"/>
                  <a:pt x="0" y="3384619"/>
                </a:cubicBezTo>
                <a:cubicBezTo>
                  <a:pt x="-23476" y="3087310"/>
                  <a:pt x="61126" y="3012748"/>
                  <a:pt x="0" y="2728417"/>
                </a:cubicBezTo>
                <a:cubicBezTo>
                  <a:pt x="-61126" y="2444086"/>
                  <a:pt x="9286" y="2504760"/>
                  <a:pt x="0" y="2313974"/>
                </a:cubicBezTo>
                <a:cubicBezTo>
                  <a:pt x="-9286" y="2123188"/>
                  <a:pt x="84869" y="1848932"/>
                  <a:pt x="0" y="1577186"/>
                </a:cubicBezTo>
                <a:cubicBezTo>
                  <a:pt x="-84869" y="1305440"/>
                  <a:pt x="62493" y="1210086"/>
                  <a:pt x="0" y="1001571"/>
                </a:cubicBezTo>
                <a:cubicBezTo>
                  <a:pt x="-62493" y="793056"/>
                  <a:pt x="5401" y="802172"/>
                  <a:pt x="0" y="667714"/>
                </a:cubicBezTo>
                <a:cubicBezTo>
                  <a:pt x="-5401" y="533256"/>
                  <a:pt x="23035" y="287066"/>
                  <a:pt x="0" y="0"/>
                </a:cubicBezTo>
                <a:close/>
              </a:path>
            </a:pathLst>
          </a:custGeom>
          <a:noFill/>
          <a:ln w="238125" cmpd="sng">
            <a:solidFill>
              <a:srgbClr val="FBB03B"/>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marL="640080" defTabSz="1828800">
              <a:lnSpc>
                <a:spcPct val="90000"/>
              </a:lnSpc>
              <a:spcAft>
                <a:spcPts val="1200"/>
              </a:spcAft>
              <a:buClr>
                <a:schemeClr val="accent3"/>
              </a:buClr>
            </a:pPr>
            <a:endParaRPr lang="en-US" sz="1000" b="1">
              <a:latin typeface="+mj-lt"/>
              <a:cs typeface="Times New Roman"/>
            </a:endParaRPr>
          </a:p>
          <a:p>
            <a:pPr marL="640080" defTabSz="1828800">
              <a:lnSpc>
                <a:spcPct val="90000"/>
              </a:lnSpc>
              <a:spcAft>
                <a:spcPts val="1200"/>
              </a:spcAft>
              <a:buClr>
                <a:schemeClr val="accent3"/>
              </a:buClr>
            </a:pPr>
            <a:r>
              <a:rPr lang="en-US" sz="4000" b="1">
                <a:latin typeface="+mj-lt"/>
                <a:cs typeface="Times New Roman"/>
              </a:rPr>
              <a:t>Monitoring HWC data will help school leaders and teachers:</a:t>
            </a:r>
          </a:p>
          <a:p>
            <a:pPr marL="457200" indent="-365760" defTabSz="1828800">
              <a:lnSpc>
                <a:spcPct val="90000"/>
              </a:lnSpc>
              <a:spcBef>
                <a:spcPts val="500"/>
              </a:spcBef>
              <a:spcAft>
                <a:spcPts val="1600"/>
              </a:spcAft>
              <a:buClr>
                <a:srgbClr val="576F7F"/>
              </a:buClr>
              <a:buFont typeface="Arial" panose="020B0604020202020204" pitchFamily="34" charset="0"/>
              <a:buChar char="•"/>
            </a:pPr>
            <a:r>
              <a:rPr lang="en-US" sz="4000">
                <a:latin typeface="+mj-lt"/>
                <a:cs typeface="Times New Roman"/>
              </a:rPr>
              <a:t>Identify trends (if any) in data across different groups of students over time,</a:t>
            </a:r>
          </a:p>
          <a:p>
            <a:pPr marL="457200" indent="-365760" defTabSz="1828800">
              <a:lnSpc>
                <a:spcPct val="90000"/>
              </a:lnSpc>
              <a:spcBef>
                <a:spcPts val="500"/>
              </a:spcBef>
              <a:spcAft>
                <a:spcPts val="1600"/>
              </a:spcAft>
              <a:buClr>
                <a:srgbClr val="576F7F"/>
              </a:buClr>
              <a:buFont typeface="Arial" panose="020B0604020202020204" pitchFamily="34" charset="0"/>
              <a:buChar char="•"/>
            </a:pPr>
            <a:r>
              <a:rPr lang="en-US" sz="4000">
                <a:latin typeface="+mj-lt"/>
                <a:cs typeface="Times New Roman"/>
              </a:rPr>
              <a:t>Learn more about staff professional development needs related to supporting students experiencing trauma,</a:t>
            </a:r>
          </a:p>
          <a:p>
            <a:pPr marL="457200" indent="-365760" defTabSz="1828800">
              <a:lnSpc>
                <a:spcPct val="90000"/>
              </a:lnSpc>
              <a:spcBef>
                <a:spcPts val="500"/>
              </a:spcBef>
              <a:spcAft>
                <a:spcPts val="1600"/>
              </a:spcAft>
              <a:buClr>
                <a:srgbClr val="576F7F"/>
              </a:buClr>
              <a:buFont typeface="Arial" panose="020B0604020202020204" pitchFamily="34" charset="0"/>
              <a:buChar char="•"/>
            </a:pPr>
            <a:r>
              <a:rPr lang="en-US" sz="4000">
                <a:latin typeface="+mj-lt"/>
                <a:cs typeface="Times New Roman"/>
              </a:rPr>
              <a:t>Ensure supports are in place to help students succeed, and</a:t>
            </a:r>
          </a:p>
          <a:p>
            <a:pPr marL="457200" indent="-365760" defTabSz="1828800">
              <a:lnSpc>
                <a:spcPct val="90000"/>
              </a:lnSpc>
              <a:spcBef>
                <a:spcPts val="500"/>
              </a:spcBef>
              <a:spcAft>
                <a:spcPts val="1600"/>
              </a:spcAft>
              <a:buClr>
                <a:srgbClr val="576F7F"/>
              </a:buClr>
              <a:buFont typeface="Arial" panose="020B0604020202020204" pitchFamily="34" charset="0"/>
              <a:buChar char="•"/>
            </a:pPr>
            <a:r>
              <a:rPr lang="en-US" sz="4000">
                <a:latin typeface="+mj-lt"/>
                <a:cs typeface="Times New Roman"/>
              </a:rPr>
              <a:t>Plan for how to use resources to address pressing needs, such as additional staffing and professional development.</a:t>
            </a:r>
            <a:endParaRPr lang="en-US" sz="1000">
              <a:latin typeface="+mj-lt"/>
              <a:cs typeface="Times New Roman"/>
            </a:endParaRPr>
          </a:p>
        </p:txBody>
      </p:sp>
    </p:spTree>
    <p:extLst>
      <p:ext uri="{BB962C8B-B14F-4D97-AF65-F5344CB8AC3E}">
        <p14:creationId xmlns:p14="http://schemas.microsoft.com/office/powerpoint/2010/main" val="3146360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71EE38-56CE-4BDA-8461-BA41619D8949}"/>
              </a:ext>
            </a:extLst>
          </p:cNvPr>
          <p:cNvSpPr>
            <a:spLocks noGrp="1"/>
          </p:cNvSpPr>
          <p:nvPr>
            <p:ph type="ctrTitle" idx="4294967295"/>
          </p:nvPr>
        </p:nvSpPr>
        <p:spPr>
          <a:xfrm>
            <a:off x="1532890" y="5668645"/>
            <a:ext cx="15376525" cy="3232150"/>
          </a:xfrm>
        </p:spPr>
        <p:txBody>
          <a:bodyPr>
            <a:normAutofit fontScale="90000"/>
          </a:bodyPr>
          <a:lstStyle/>
          <a:p>
            <a:pPr algn="ctr"/>
            <a:r>
              <a:rPr lang="en-US" sz="10000" dirty="0">
                <a:solidFill>
                  <a:schemeClr val="tx1">
                    <a:lumMod val="65000"/>
                    <a:lumOff val="35000"/>
                  </a:schemeClr>
                </a:solidFill>
              </a:rPr>
              <a:t>Data Sources for Monitoring Handle With Care Implementation</a:t>
            </a:r>
            <a:endParaRPr lang="en-US" sz="6700" i="1" dirty="0"/>
          </a:p>
        </p:txBody>
      </p:sp>
    </p:spTree>
    <p:extLst>
      <p:ext uri="{BB962C8B-B14F-4D97-AF65-F5344CB8AC3E}">
        <p14:creationId xmlns:p14="http://schemas.microsoft.com/office/powerpoint/2010/main" val="2520199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878D5A-E488-4C55-A829-A35EE8D53846}"/>
              </a:ext>
            </a:extLst>
          </p:cNvPr>
          <p:cNvSpPr>
            <a:spLocks noGrp="1"/>
          </p:cNvSpPr>
          <p:nvPr>
            <p:ph type="sldNum" sz="quarter" idx="12"/>
          </p:nvPr>
        </p:nvSpPr>
        <p:spPr/>
        <p:txBody>
          <a:bodyPr/>
          <a:lstStyle/>
          <a:p>
            <a:fld id="{330EA680-D336-4FF7-8B7A-9848BB0A1C32}" type="slidenum">
              <a:rPr lang="en-US" smtClean="0"/>
              <a:t>17</a:t>
            </a:fld>
            <a:endParaRPr lang="en-US"/>
          </a:p>
        </p:txBody>
      </p:sp>
      <p:sp>
        <p:nvSpPr>
          <p:cNvPr id="2" name="Title 1">
            <a:extLst>
              <a:ext uri="{FF2B5EF4-FFF2-40B4-BE49-F238E27FC236}">
                <a16:creationId xmlns:a16="http://schemas.microsoft.com/office/drawing/2014/main" id="{CE29A8DC-E982-4FF8-BD75-6521EE083010}"/>
              </a:ext>
            </a:extLst>
          </p:cNvPr>
          <p:cNvSpPr>
            <a:spLocks noGrp="1"/>
          </p:cNvSpPr>
          <p:nvPr>
            <p:ph type="ctrTitle" idx="4294967295"/>
          </p:nvPr>
        </p:nvSpPr>
        <p:spPr>
          <a:xfrm>
            <a:off x="650240" y="472846"/>
            <a:ext cx="19551650" cy="1219200"/>
          </a:xfrm>
        </p:spPr>
        <p:txBody>
          <a:bodyPr>
            <a:normAutofit/>
          </a:bodyPr>
          <a:lstStyle/>
          <a:p>
            <a:r>
              <a:rPr lang="en-US" dirty="0">
                <a:solidFill>
                  <a:schemeClr val="tx1">
                    <a:lumMod val="65000"/>
                    <a:lumOff val="35000"/>
                  </a:schemeClr>
                </a:solidFill>
              </a:rPr>
              <a:t>Sources for HWC data</a:t>
            </a:r>
          </a:p>
        </p:txBody>
      </p:sp>
      <p:grpSp>
        <p:nvGrpSpPr>
          <p:cNvPr id="7" name="Group 6" descr="Diagram showing reciprocal relationship between the following sources of data for HWC: implementation data, student outcome data, and student referral data">
            <a:extLst>
              <a:ext uri="{FF2B5EF4-FFF2-40B4-BE49-F238E27FC236}">
                <a16:creationId xmlns:a16="http://schemas.microsoft.com/office/drawing/2014/main" id="{E7F51C02-4432-44FF-8CC2-2BABAF1BF1AA}"/>
              </a:ext>
            </a:extLst>
          </p:cNvPr>
          <p:cNvGrpSpPr/>
          <p:nvPr/>
        </p:nvGrpSpPr>
        <p:grpSpPr>
          <a:xfrm>
            <a:off x="239123" y="823723"/>
            <a:ext cx="23629182" cy="11617127"/>
            <a:chOff x="239123" y="823723"/>
            <a:chExt cx="23629182" cy="11617127"/>
          </a:xfrm>
        </p:grpSpPr>
        <p:sp>
          <p:nvSpPr>
            <p:cNvPr id="9" name="Content Placeholder 2">
              <a:extLst>
                <a:ext uri="{FF2B5EF4-FFF2-40B4-BE49-F238E27FC236}">
                  <a16:creationId xmlns:a16="http://schemas.microsoft.com/office/drawing/2014/main" id="{11B49117-435B-40A0-8186-8B6FEADBC23A}"/>
                </a:ext>
              </a:extLst>
            </p:cNvPr>
            <p:cNvSpPr txBox="1">
              <a:spLocks/>
            </p:cNvSpPr>
            <p:nvPr/>
          </p:nvSpPr>
          <p:spPr>
            <a:xfrm>
              <a:off x="239123" y="9324348"/>
              <a:ext cx="8917655" cy="3116502"/>
            </a:xfrm>
            <a:prstGeom prst="rect">
              <a:avLst/>
            </a:prstGeom>
          </p:spPr>
          <p:txBody>
            <a:bodyPr vert="horz" lIns="182880" tIns="91440" rIns="182880" bIns="91440" rtlCol="0" anchor="t" anchorCtr="0">
              <a:normAutofit/>
            </a:bodyPr>
            <a:lstStyle>
              <a:lvl1pPr marL="182880" indent="-182880" algn="l" defTabSz="914400" rtl="0" eaLnBrk="1" latinLnBrk="0" hangingPunct="1">
                <a:lnSpc>
                  <a:spcPct val="90000"/>
                </a:lnSpc>
                <a:spcBef>
                  <a:spcPts val="1200"/>
                </a:spcBef>
                <a:buClr>
                  <a:schemeClr val="accent3"/>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3"/>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3"/>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3"/>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3"/>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spcBef>
                  <a:spcPts val="2000"/>
                </a:spcBef>
                <a:buNone/>
              </a:pPr>
              <a:r>
                <a:rPr lang="en-US" sz="4800" b="1" dirty="0">
                  <a:latin typeface="+mj-lt"/>
                </a:rPr>
                <a:t>Student outcome data </a:t>
              </a:r>
            </a:p>
            <a:p>
              <a:pPr marL="0" indent="0" algn="ctr">
                <a:spcBef>
                  <a:spcPts val="2000"/>
                </a:spcBef>
                <a:buNone/>
              </a:pPr>
              <a:r>
                <a:rPr lang="en-US" sz="4000" dirty="0">
                  <a:latin typeface="+mj-lt"/>
                </a:rPr>
                <a:t>Sources: Student information systems and/or state longitudinal data-tracking systems</a:t>
              </a:r>
            </a:p>
          </p:txBody>
        </p:sp>
        <p:sp>
          <p:nvSpPr>
            <p:cNvPr id="10" name="Content Placeholder 2">
              <a:extLst>
                <a:ext uri="{FF2B5EF4-FFF2-40B4-BE49-F238E27FC236}">
                  <a16:creationId xmlns:a16="http://schemas.microsoft.com/office/drawing/2014/main" id="{0C68437B-6877-4800-9A66-C5E432170C7C}"/>
                </a:ext>
              </a:extLst>
            </p:cNvPr>
            <p:cNvSpPr txBox="1">
              <a:spLocks/>
            </p:cNvSpPr>
            <p:nvPr/>
          </p:nvSpPr>
          <p:spPr>
            <a:xfrm>
              <a:off x="13868400" y="9324348"/>
              <a:ext cx="9999905" cy="3082332"/>
            </a:xfrm>
            <a:prstGeom prst="rect">
              <a:avLst/>
            </a:prstGeom>
          </p:spPr>
          <p:txBody>
            <a:bodyPr vert="horz" lIns="182880" tIns="91440" rIns="182880" bIns="91440" rtlCol="0" anchor="t" anchorCtr="0">
              <a:normAutofit lnSpcReduction="10000"/>
            </a:bodyPr>
            <a:lstStyle>
              <a:lvl1pPr marL="182880" indent="-182880" algn="l" defTabSz="914400" rtl="0" eaLnBrk="1" latinLnBrk="0" hangingPunct="1">
                <a:lnSpc>
                  <a:spcPct val="90000"/>
                </a:lnSpc>
                <a:spcBef>
                  <a:spcPts val="1200"/>
                </a:spcBef>
                <a:buClr>
                  <a:schemeClr val="accent3"/>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3"/>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3"/>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3"/>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3"/>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spcBef>
                  <a:spcPts val="2000"/>
                </a:spcBef>
                <a:buNone/>
              </a:pPr>
              <a:r>
                <a:rPr lang="en-US" sz="4800" b="1" dirty="0">
                  <a:latin typeface="+mj-lt"/>
                </a:rPr>
                <a:t>Student referral data </a:t>
              </a:r>
            </a:p>
            <a:p>
              <a:pPr marL="0" indent="0" algn="ctr">
                <a:spcBef>
                  <a:spcPts val="2000"/>
                </a:spcBef>
                <a:buNone/>
              </a:pPr>
              <a:r>
                <a:rPr lang="en-US" sz="4000" dirty="0">
                  <a:latin typeface="+mj-lt"/>
                </a:rPr>
                <a:t>Sources: Teacher referrals of students to school counselors, school counselor referrals of students to external mental health providers</a:t>
              </a:r>
            </a:p>
          </p:txBody>
        </p:sp>
        <p:pic>
          <p:nvPicPr>
            <p:cNvPr id="5" name="Graphic 4" descr="&quot; &quot;">
              <a:extLst>
                <a:ext uri="{FF2B5EF4-FFF2-40B4-BE49-F238E27FC236}">
                  <a16:creationId xmlns:a16="http://schemas.microsoft.com/office/drawing/2014/main" id="{93544EA9-274C-421C-BA38-9370FF6482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2803" y="823723"/>
              <a:ext cx="3295344" cy="3295344"/>
            </a:xfrm>
            <a:prstGeom prst="rect">
              <a:avLst/>
            </a:prstGeom>
          </p:spPr>
        </p:pic>
        <p:pic>
          <p:nvPicPr>
            <p:cNvPr id="6" name="Graphic 5" descr="&quot; &quot;">
              <a:extLst>
                <a:ext uri="{FF2B5EF4-FFF2-40B4-BE49-F238E27FC236}">
                  <a16:creationId xmlns:a16="http://schemas.microsoft.com/office/drawing/2014/main" id="{F98DCBF0-0C38-41B5-9A77-69CB81BC6D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8001" y="6167462"/>
              <a:ext cx="2864886" cy="2864886"/>
            </a:xfrm>
            <a:prstGeom prst="rect">
              <a:avLst/>
            </a:prstGeom>
          </p:spPr>
        </p:pic>
        <p:pic>
          <p:nvPicPr>
            <p:cNvPr id="12" name="Graphic 11" descr="&quot; &quot;">
              <a:extLst>
                <a:ext uri="{FF2B5EF4-FFF2-40B4-BE49-F238E27FC236}">
                  <a16:creationId xmlns:a16="http://schemas.microsoft.com/office/drawing/2014/main" id="{E0D0A31E-1ED9-4B48-AFB1-ADF4F12A33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88064" y="6086827"/>
              <a:ext cx="2886644" cy="2886644"/>
            </a:xfrm>
            <a:prstGeom prst="rect">
              <a:avLst/>
            </a:prstGeom>
          </p:spPr>
        </p:pic>
        <p:sp>
          <p:nvSpPr>
            <p:cNvPr id="13" name="Arrow: Left-Right 12" descr="&quot; &quot;">
              <a:extLst>
                <a:ext uri="{FF2B5EF4-FFF2-40B4-BE49-F238E27FC236}">
                  <a16:creationId xmlns:a16="http://schemas.microsoft.com/office/drawing/2014/main" id="{D67CF432-62E5-44E0-87BB-807F82B7E97D}"/>
                </a:ext>
              </a:extLst>
            </p:cNvPr>
            <p:cNvSpPr/>
            <p:nvPr/>
          </p:nvSpPr>
          <p:spPr>
            <a:xfrm>
              <a:off x="9821523" y="10114096"/>
              <a:ext cx="3382132" cy="71215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p>
          </p:txBody>
        </p:sp>
        <p:sp>
          <p:nvSpPr>
            <p:cNvPr id="14" name="Arrow: Left-Right 13" descr="&quot; &quot;">
              <a:extLst>
                <a:ext uri="{FF2B5EF4-FFF2-40B4-BE49-F238E27FC236}">
                  <a16:creationId xmlns:a16="http://schemas.microsoft.com/office/drawing/2014/main" id="{906C0686-90B4-400F-A25C-B4BA92926945}"/>
                </a:ext>
              </a:extLst>
            </p:cNvPr>
            <p:cNvSpPr/>
            <p:nvPr/>
          </p:nvSpPr>
          <p:spPr>
            <a:xfrm rot="18392433">
              <a:off x="5866529" y="7424660"/>
              <a:ext cx="2763261" cy="62966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p>
          </p:txBody>
        </p:sp>
        <p:sp>
          <p:nvSpPr>
            <p:cNvPr id="15" name="Arrow: Left-Right 14" descr="&quot; &quot;">
              <a:extLst>
                <a:ext uri="{FF2B5EF4-FFF2-40B4-BE49-F238E27FC236}">
                  <a16:creationId xmlns:a16="http://schemas.microsoft.com/office/drawing/2014/main" id="{57E7F636-16D1-4A59-8FF0-F91A31714A8D}"/>
                </a:ext>
              </a:extLst>
            </p:cNvPr>
            <p:cNvSpPr/>
            <p:nvPr/>
          </p:nvSpPr>
          <p:spPr>
            <a:xfrm rot="3277483">
              <a:off x="14421518" y="7354790"/>
              <a:ext cx="2599301" cy="62966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p>
          </p:txBody>
        </p:sp>
        <p:sp>
          <p:nvSpPr>
            <p:cNvPr id="19" name="TextBox 18">
              <a:extLst>
                <a:ext uri="{FF2B5EF4-FFF2-40B4-BE49-F238E27FC236}">
                  <a16:creationId xmlns:a16="http://schemas.microsoft.com/office/drawing/2014/main" id="{8BE99871-8ED2-4052-B0AC-ED187FC5AA94}"/>
                </a:ext>
              </a:extLst>
            </p:cNvPr>
            <p:cNvSpPr txBox="1"/>
            <p:nvPr/>
          </p:nvSpPr>
          <p:spPr>
            <a:xfrm>
              <a:off x="5796625" y="4022148"/>
              <a:ext cx="11807700" cy="2934137"/>
            </a:xfrm>
            <a:prstGeom prst="rect">
              <a:avLst/>
            </a:prstGeom>
            <a:noFill/>
          </p:spPr>
          <p:txBody>
            <a:bodyPr wrap="square" rtlCol="0">
              <a:spAutoFit/>
            </a:bodyPr>
            <a:lstStyle/>
            <a:p>
              <a:pPr marL="0" indent="0" algn="ctr">
                <a:spcBef>
                  <a:spcPts val="2000"/>
                </a:spcBef>
                <a:buNone/>
              </a:pPr>
              <a:r>
                <a:rPr lang="en-US" sz="4800" b="1" dirty="0">
                  <a:solidFill>
                    <a:schemeClr val="tx1">
                      <a:lumMod val="65000"/>
                      <a:lumOff val="35000"/>
                    </a:schemeClr>
                  </a:solidFill>
                  <a:latin typeface="+mj-lt"/>
                </a:rPr>
                <a:t>Implementation data </a:t>
              </a:r>
            </a:p>
            <a:p>
              <a:pPr marL="0" indent="0" algn="ctr">
                <a:spcBef>
                  <a:spcPts val="2000"/>
                </a:spcBef>
                <a:buNone/>
              </a:pPr>
              <a:r>
                <a:rPr lang="en-US" sz="4000" dirty="0">
                  <a:solidFill>
                    <a:schemeClr val="tx1">
                      <a:lumMod val="65000"/>
                      <a:lumOff val="35000"/>
                    </a:schemeClr>
                  </a:solidFill>
                  <a:latin typeface="+mj-lt"/>
                </a:rPr>
                <a:t>Sources: HWC notices from first responders, </a:t>
              </a:r>
              <a:br>
                <a:rPr lang="en-US" sz="4000" dirty="0">
                  <a:solidFill>
                    <a:schemeClr val="tx1">
                      <a:lumMod val="65000"/>
                      <a:lumOff val="35000"/>
                    </a:schemeClr>
                  </a:solidFill>
                  <a:latin typeface="+mj-lt"/>
                </a:rPr>
              </a:br>
              <a:r>
                <a:rPr lang="en-US" sz="4000" dirty="0">
                  <a:solidFill>
                    <a:schemeClr val="tx1">
                      <a:lumMod val="65000"/>
                      <a:lumOff val="35000"/>
                    </a:schemeClr>
                  </a:solidFill>
                  <a:latin typeface="+mj-lt"/>
                </a:rPr>
                <a:t>school-level program data from school or district contact</a:t>
              </a:r>
              <a:endParaRPr lang="en-US" sz="4000" dirty="0">
                <a:solidFill>
                  <a:schemeClr val="tx1">
                    <a:lumMod val="65000"/>
                    <a:lumOff val="35000"/>
                  </a:schemeClr>
                </a:solidFill>
              </a:endParaRPr>
            </a:p>
          </p:txBody>
        </p:sp>
      </p:grpSp>
    </p:spTree>
    <p:extLst>
      <p:ext uri="{BB962C8B-B14F-4D97-AF65-F5344CB8AC3E}">
        <p14:creationId xmlns:p14="http://schemas.microsoft.com/office/powerpoint/2010/main" val="503051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B1E47E-7E82-4A3B-AB64-345B814B915B}"/>
              </a:ext>
            </a:extLst>
          </p:cNvPr>
          <p:cNvSpPr>
            <a:spLocks noGrp="1"/>
          </p:cNvSpPr>
          <p:nvPr>
            <p:ph type="sldNum" sz="quarter" idx="12"/>
          </p:nvPr>
        </p:nvSpPr>
        <p:spPr/>
        <p:txBody>
          <a:bodyPr/>
          <a:lstStyle/>
          <a:p>
            <a:fld id="{BA8CF1B3-96A0-D24B-B5C9-B5B93FF4523E}" type="slidenum">
              <a:rPr lang="uk-UA" smtClean="0"/>
              <a:pPr/>
              <a:t>18</a:t>
            </a:fld>
            <a:endParaRPr lang="uk-UA"/>
          </a:p>
        </p:txBody>
      </p:sp>
      <p:sp>
        <p:nvSpPr>
          <p:cNvPr id="2" name="Title 1">
            <a:extLst>
              <a:ext uri="{FF2B5EF4-FFF2-40B4-BE49-F238E27FC236}">
                <a16:creationId xmlns:a16="http://schemas.microsoft.com/office/drawing/2014/main" id="{5F58EFBC-EB36-4678-8609-02320C2FBE07}"/>
              </a:ext>
            </a:extLst>
          </p:cNvPr>
          <p:cNvSpPr>
            <a:spLocks noGrp="1"/>
          </p:cNvSpPr>
          <p:nvPr>
            <p:ph type="ctrTitle" idx="4294967295"/>
          </p:nvPr>
        </p:nvSpPr>
        <p:spPr>
          <a:xfrm>
            <a:off x="704166" y="662812"/>
            <a:ext cx="22098000" cy="1219200"/>
          </a:xfrm>
        </p:spPr>
        <p:txBody>
          <a:bodyPr vert="horz" lIns="91428" tIns="45714" rIns="91428" bIns="45714" rtlCol="0" anchor="b">
            <a:normAutofit/>
          </a:bodyPr>
          <a:lstStyle/>
          <a:p>
            <a:pPr defTabSz="914218"/>
            <a:r>
              <a:rPr lang="en-US" dirty="0">
                <a:solidFill>
                  <a:schemeClr val="tx1">
                    <a:lumMod val="65000"/>
                    <a:lumOff val="35000"/>
                  </a:schemeClr>
                </a:solidFill>
              </a:rPr>
              <a:t>Monitoring data for groups of students</a:t>
            </a:r>
          </a:p>
        </p:txBody>
      </p:sp>
      <p:sp>
        <p:nvSpPr>
          <p:cNvPr id="11" name="TextBox 10">
            <a:extLst>
              <a:ext uri="{FF2B5EF4-FFF2-40B4-BE49-F238E27FC236}">
                <a16:creationId xmlns:a16="http://schemas.microsoft.com/office/drawing/2014/main" id="{EEE5135E-027F-45E5-B4A0-8200150E4AAC}"/>
              </a:ext>
            </a:extLst>
          </p:cNvPr>
          <p:cNvSpPr txBox="1"/>
          <p:nvPr/>
        </p:nvSpPr>
        <p:spPr>
          <a:xfrm>
            <a:off x="2148283" y="6315002"/>
            <a:ext cx="5969000" cy="2954655"/>
          </a:xfrm>
          <a:prstGeom prst="rect">
            <a:avLst/>
          </a:prstGeom>
          <a:noFill/>
        </p:spPr>
        <p:txBody>
          <a:bodyPr wrap="square" rtlCol="0">
            <a:spAutoFit/>
          </a:bodyPr>
          <a:lstStyle/>
          <a:p>
            <a:pPr algn="ctr"/>
            <a:r>
              <a:rPr lang="en-US" sz="4800" b="1" dirty="0">
                <a:solidFill>
                  <a:schemeClr val="tx1">
                    <a:lumMod val="65000"/>
                    <a:lumOff val="35000"/>
                  </a:schemeClr>
                </a:solidFill>
                <a:latin typeface="+mj-lt"/>
              </a:rPr>
              <a:t>Cycle HWC Group</a:t>
            </a:r>
          </a:p>
          <a:p>
            <a:pPr algn="ctr"/>
            <a:endParaRPr lang="en-US" b="1" dirty="0">
              <a:solidFill>
                <a:schemeClr val="tx1">
                  <a:lumMod val="65000"/>
                  <a:lumOff val="35000"/>
                </a:schemeClr>
              </a:solidFill>
              <a:latin typeface="+mj-lt"/>
            </a:endParaRPr>
          </a:p>
          <a:p>
            <a:pPr algn="ctr"/>
            <a:r>
              <a:rPr lang="en-US" sz="4000" dirty="0">
                <a:solidFill>
                  <a:schemeClr val="tx1">
                    <a:lumMod val="65000"/>
                    <a:lumOff val="35000"/>
                  </a:schemeClr>
                </a:solidFill>
                <a:latin typeface="+mj-lt"/>
              </a:rPr>
              <a:t>The subset of students identified for HWC support in a given cycle</a:t>
            </a:r>
          </a:p>
        </p:txBody>
      </p:sp>
      <p:sp>
        <p:nvSpPr>
          <p:cNvPr id="13" name="TextBox 12">
            <a:extLst>
              <a:ext uri="{FF2B5EF4-FFF2-40B4-BE49-F238E27FC236}">
                <a16:creationId xmlns:a16="http://schemas.microsoft.com/office/drawing/2014/main" id="{7772D733-8D83-482D-B7C8-28601372EECD}"/>
              </a:ext>
            </a:extLst>
          </p:cNvPr>
          <p:cNvSpPr txBox="1"/>
          <p:nvPr/>
        </p:nvSpPr>
        <p:spPr>
          <a:xfrm>
            <a:off x="8661400" y="6315002"/>
            <a:ext cx="7238999" cy="2954655"/>
          </a:xfrm>
          <a:prstGeom prst="rect">
            <a:avLst/>
          </a:prstGeom>
          <a:noFill/>
        </p:spPr>
        <p:txBody>
          <a:bodyPr wrap="square" rtlCol="0">
            <a:spAutoFit/>
          </a:bodyPr>
          <a:lstStyle/>
          <a:p>
            <a:pPr algn="ctr"/>
            <a:r>
              <a:rPr lang="en-US" sz="4800" b="1" dirty="0">
                <a:solidFill>
                  <a:schemeClr val="tx1">
                    <a:lumMod val="65000"/>
                    <a:lumOff val="35000"/>
                  </a:schemeClr>
                </a:solidFill>
                <a:latin typeface="+mj-lt"/>
              </a:rPr>
              <a:t>Cumulative HWC Group</a:t>
            </a:r>
          </a:p>
          <a:p>
            <a:pPr algn="ctr"/>
            <a:endParaRPr lang="en-US" b="1" dirty="0">
              <a:solidFill>
                <a:schemeClr val="tx1">
                  <a:lumMod val="65000"/>
                  <a:lumOff val="35000"/>
                </a:schemeClr>
              </a:solidFill>
              <a:latin typeface="+mj-lt"/>
            </a:endParaRPr>
          </a:p>
          <a:p>
            <a:pPr algn="ctr"/>
            <a:r>
              <a:rPr lang="en-US" sz="4000" dirty="0">
                <a:solidFill>
                  <a:schemeClr val="tx1">
                    <a:lumMod val="65000"/>
                    <a:lumOff val="35000"/>
                  </a:schemeClr>
                </a:solidFill>
                <a:latin typeface="+mj-lt"/>
              </a:rPr>
              <a:t>The subset of students identified for HWC support over the course of the school year</a:t>
            </a:r>
          </a:p>
        </p:txBody>
      </p:sp>
      <p:sp>
        <p:nvSpPr>
          <p:cNvPr id="12" name="TextBox 11">
            <a:extLst>
              <a:ext uri="{FF2B5EF4-FFF2-40B4-BE49-F238E27FC236}">
                <a16:creationId xmlns:a16="http://schemas.microsoft.com/office/drawing/2014/main" id="{6973D5FA-A357-4ACA-8B7A-16A0B8D691E4}"/>
              </a:ext>
            </a:extLst>
          </p:cNvPr>
          <p:cNvSpPr txBox="1"/>
          <p:nvPr/>
        </p:nvSpPr>
        <p:spPr>
          <a:xfrm>
            <a:off x="16192895" y="6315002"/>
            <a:ext cx="5969000" cy="2954655"/>
          </a:xfrm>
          <a:prstGeom prst="rect">
            <a:avLst/>
          </a:prstGeom>
          <a:noFill/>
        </p:spPr>
        <p:txBody>
          <a:bodyPr wrap="square" rtlCol="0">
            <a:spAutoFit/>
          </a:bodyPr>
          <a:lstStyle/>
          <a:p>
            <a:pPr algn="ctr"/>
            <a:r>
              <a:rPr lang="en-US" sz="4800" b="1" dirty="0">
                <a:solidFill>
                  <a:schemeClr val="tx1">
                    <a:lumMod val="65000"/>
                    <a:lumOff val="35000"/>
                  </a:schemeClr>
                </a:solidFill>
                <a:latin typeface="+mj-lt"/>
              </a:rPr>
              <a:t>Schoolwide Group</a:t>
            </a:r>
          </a:p>
          <a:p>
            <a:pPr algn="ctr"/>
            <a:endParaRPr lang="en-US" b="1" dirty="0">
              <a:solidFill>
                <a:schemeClr val="tx1">
                  <a:lumMod val="65000"/>
                  <a:lumOff val="35000"/>
                </a:schemeClr>
              </a:solidFill>
              <a:latin typeface="+mj-lt"/>
            </a:endParaRPr>
          </a:p>
          <a:p>
            <a:pPr algn="ctr"/>
            <a:r>
              <a:rPr lang="en-US" sz="4000" dirty="0">
                <a:solidFill>
                  <a:schemeClr val="tx1">
                    <a:lumMod val="65000"/>
                    <a:lumOff val="35000"/>
                  </a:schemeClr>
                </a:solidFill>
                <a:latin typeface="+mj-lt"/>
              </a:rPr>
              <a:t>ALL students in the school, including students identified for HWC support </a:t>
            </a:r>
          </a:p>
        </p:txBody>
      </p:sp>
      <p:pic>
        <p:nvPicPr>
          <p:cNvPr id="8" name="Graphic 7" descr="Cycle with people outline">
            <a:extLst>
              <a:ext uri="{FF2B5EF4-FFF2-40B4-BE49-F238E27FC236}">
                <a16:creationId xmlns:a16="http://schemas.microsoft.com/office/drawing/2014/main" id="{4C195161-26DD-4B7D-8639-90AE76D292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3180" y="3372701"/>
            <a:ext cx="2539207" cy="2539207"/>
          </a:xfrm>
          <a:prstGeom prst="rect">
            <a:avLst/>
          </a:prstGeom>
        </p:spPr>
      </p:pic>
      <p:pic>
        <p:nvPicPr>
          <p:cNvPr id="10" name="Graphic 9" descr="Group with solid fill">
            <a:extLst>
              <a:ext uri="{FF2B5EF4-FFF2-40B4-BE49-F238E27FC236}">
                <a16:creationId xmlns:a16="http://schemas.microsoft.com/office/drawing/2014/main" id="{C8E86D5A-9415-482E-8FCA-4838DA6CD8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8986" y="3372701"/>
            <a:ext cx="2539207" cy="2539207"/>
          </a:xfrm>
          <a:prstGeom prst="rect">
            <a:avLst/>
          </a:prstGeom>
        </p:spPr>
      </p:pic>
      <p:pic>
        <p:nvPicPr>
          <p:cNvPr id="6" name="Graphic 5" descr="Schoolhouse with solid fill">
            <a:extLst>
              <a:ext uri="{FF2B5EF4-FFF2-40B4-BE49-F238E27FC236}">
                <a16:creationId xmlns:a16="http://schemas.microsoft.com/office/drawing/2014/main" id="{56B0D64D-06D9-42DB-9254-C72E158AFD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907792" y="3327378"/>
            <a:ext cx="2539207" cy="2539207"/>
          </a:xfrm>
          <a:prstGeom prst="rect">
            <a:avLst/>
          </a:prstGeom>
        </p:spPr>
      </p:pic>
    </p:spTree>
    <p:extLst>
      <p:ext uri="{BB962C8B-B14F-4D97-AF65-F5344CB8AC3E}">
        <p14:creationId xmlns:p14="http://schemas.microsoft.com/office/powerpoint/2010/main" val="3080722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EA39C-439A-439B-843D-1D3CF459D737}"/>
              </a:ext>
            </a:extLst>
          </p:cNvPr>
          <p:cNvSpPr>
            <a:spLocks noGrp="1"/>
          </p:cNvSpPr>
          <p:nvPr>
            <p:ph type="title"/>
          </p:nvPr>
        </p:nvSpPr>
        <p:spPr/>
        <p:txBody>
          <a:bodyPr/>
          <a:lstStyle/>
          <a:p>
            <a:r>
              <a:rPr lang="en-US" dirty="0"/>
              <a:t>How to use these slides</a:t>
            </a:r>
          </a:p>
        </p:txBody>
      </p:sp>
      <p:sp>
        <p:nvSpPr>
          <p:cNvPr id="3" name="Content Placeholder 2">
            <a:extLst>
              <a:ext uri="{FF2B5EF4-FFF2-40B4-BE49-F238E27FC236}">
                <a16:creationId xmlns:a16="http://schemas.microsoft.com/office/drawing/2014/main" id="{49A9BB37-9473-4D6E-9102-85D31E7BA814}"/>
              </a:ext>
            </a:extLst>
          </p:cNvPr>
          <p:cNvSpPr>
            <a:spLocks noGrp="1"/>
          </p:cNvSpPr>
          <p:nvPr>
            <p:ph idx="1"/>
          </p:nvPr>
        </p:nvSpPr>
        <p:spPr/>
        <p:txBody>
          <a:bodyPr vert="horz" lIns="0" tIns="0" rIns="0" bIns="0" rtlCol="0" anchor="t">
            <a:normAutofit fontScale="25000" lnSpcReduction="20000"/>
          </a:bodyPr>
          <a:lstStyle/>
          <a:p>
            <a:pPr>
              <a:lnSpc>
                <a:spcPct val="110000"/>
              </a:lnSpc>
              <a:spcAft>
                <a:spcPts val="1200"/>
              </a:spcAft>
            </a:pPr>
            <a:r>
              <a:rPr lang="en-US" sz="14800" dirty="0">
                <a:latin typeface="Corbel"/>
                <a:cs typeface="Calibri"/>
              </a:rPr>
              <a:t>District and/or school leaders can use this slide deck to introduce school teams to the Handle With Care (HWC) program and to using the materials to monitor implementation and student outcomes on a regular basis.</a:t>
            </a:r>
            <a:endParaRPr lang="en-US">
              <a:latin typeface="Corbel"/>
            </a:endParaRPr>
          </a:p>
          <a:p>
            <a:pPr>
              <a:lnSpc>
                <a:spcPct val="110000"/>
              </a:lnSpc>
              <a:spcAft>
                <a:spcPts val="1200"/>
              </a:spcAft>
            </a:pPr>
            <a:r>
              <a:rPr lang="en-US" sz="14800" dirty="0">
                <a:latin typeface="Corbel"/>
                <a:cs typeface="Calibri"/>
              </a:rPr>
              <a:t>It should take approximately one hour to review the information included in this slide deck.</a:t>
            </a:r>
          </a:p>
          <a:p>
            <a:pPr>
              <a:lnSpc>
                <a:spcPct val="110000"/>
              </a:lnSpc>
              <a:spcAft>
                <a:spcPts val="1200"/>
              </a:spcAft>
            </a:pPr>
            <a:r>
              <a:rPr lang="en-US" sz="14800" dirty="0">
                <a:latin typeface="Corbel"/>
                <a:cs typeface="Calibri"/>
              </a:rPr>
              <a:t>This slide deck includes 11 sections:</a:t>
            </a:r>
          </a:p>
          <a:p>
            <a:pPr lvl="1">
              <a:spcAft>
                <a:spcPts val="1200"/>
              </a:spcAft>
              <a:buFont typeface="Times New Roman" panose="02020603050405020304" pitchFamily="18" charset="0"/>
              <a:buChar char="–"/>
            </a:pPr>
            <a:r>
              <a:rPr lang="en-US" sz="12800" dirty="0">
                <a:latin typeface="Corbel"/>
                <a:cs typeface="Times New Roman"/>
              </a:rPr>
              <a:t>Welcome and Background</a:t>
            </a:r>
          </a:p>
          <a:p>
            <a:pPr lvl="1">
              <a:spcAft>
                <a:spcPts val="1200"/>
              </a:spcAft>
              <a:buFont typeface="Times New Roman" panose="02020603050405020304" pitchFamily="18" charset="0"/>
              <a:buChar char="–"/>
            </a:pPr>
            <a:r>
              <a:rPr lang="en-US" sz="12800" dirty="0">
                <a:latin typeface="Corbel"/>
                <a:cs typeface="Times New Roman"/>
              </a:rPr>
              <a:t>Overview of the Handle With Care Program </a:t>
            </a:r>
          </a:p>
          <a:p>
            <a:pPr lvl="1">
              <a:spcAft>
                <a:spcPts val="1200"/>
              </a:spcAft>
              <a:buFont typeface="Times New Roman" panose="02020603050405020304" pitchFamily="18" charset="0"/>
              <a:buChar char="–"/>
            </a:pPr>
            <a:r>
              <a:rPr lang="en-US" sz="12800" dirty="0">
                <a:latin typeface="Corbel"/>
                <a:cs typeface="Times New Roman"/>
              </a:rPr>
              <a:t>Handle With Care Implementation in Schools </a:t>
            </a:r>
            <a:endParaRPr lang="en-US" sz="12800">
              <a:latin typeface="Corbel"/>
            </a:endParaRPr>
          </a:p>
          <a:p>
            <a:pPr lvl="1">
              <a:spcAft>
                <a:spcPts val="1200"/>
              </a:spcAft>
              <a:buFont typeface="Times New Roman" panose="02020603050405020304" pitchFamily="18" charset="0"/>
              <a:buChar char="–"/>
            </a:pPr>
            <a:r>
              <a:rPr lang="en-US" sz="12800" dirty="0">
                <a:latin typeface="Corbel"/>
                <a:cs typeface="Times New Roman"/>
              </a:rPr>
              <a:t>Data Sources for Monitoring Handle With Care Implementation</a:t>
            </a:r>
          </a:p>
          <a:p>
            <a:pPr lvl="1">
              <a:spcAft>
                <a:spcPts val="1200"/>
              </a:spcAft>
              <a:buFont typeface="Times New Roman" panose="02020603050405020304" pitchFamily="18" charset="0"/>
              <a:buChar char="–"/>
            </a:pPr>
            <a:r>
              <a:rPr lang="en-US" sz="12800" dirty="0">
                <a:latin typeface="Corbel"/>
                <a:cs typeface="Times New Roman"/>
              </a:rPr>
              <a:t>The Handle With Care School Team </a:t>
            </a:r>
          </a:p>
          <a:p>
            <a:pPr lvl="1">
              <a:spcAft>
                <a:spcPts val="1200"/>
              </a:spcAft>
              <a:buFont typeface="Times New Roman" panose="02020603050405020304" pitchFamily="18" charset="0"/>
              <a:buChar char="–"/>
            </a:pPr>
            <a:r>
              <a:rPr lang="en-US" sz="12800" dirty="0">
                <a:latin typeface="Corbel"/>
                <a:cs typeface="Times New Roman"/>
              </a:rPr>
              <a:t>Monitoring Handle With Care Data </a:t>
            </a:r>
          </a:p>
          <a:p>
            <a:pPr lvl="1">
              <a:spcAft>
                <a:spcPts val="1200"/>
              </a:spcAft>
              <a:buFont typeface="Times New Roman" panose="02020603050405020304" pitchFamily="18" charset="0"/>
              <a:buChar char="–"/>
            </a:pPr>
            <a:r>
              <a:rPr lang="en-US" sz="12800" dirty="0">
                <a:latin typeface="Corbel"/>
                <a:cs typeface="Times New Roman"/>
              </a:rPr>
              <a:t>Materials to Support Handle With Care Data Monitoring</a:t>
            </a:r>
          </a:p>
          <a:p>
            <a:pPr lvl="1">
              <a:spcAft>
                <a:spcPts val="1200"/>
              </a:spcAft>
              <a:buFont typeface="Times New Roman" panose="02020603050405020304" pitchFamily="18" charset="0"/>
              <a:buChar char="–"/>
            </a:pPr>
            <a:r>
              <a:rPr lang="en-US" sz="12800" dirty="0">
                <a:latin typeface="Corbel"/>
                <a:cs typeface="Times New Roman"/>
              </a:rPr>
              <a:t>Preparing for a Handle With Care Data Review Meeting</a:t>
            </a:r>
          </a:p>
          <a:p>
            <a:pPr lvl="1">
              <a:spcAft>
                <a:spcPts val="1200"/>
              </a:spcAft>
              <a:buFont typeface="Times New Roman" panose="02020603050405020304" pitchFamily="18" charset="0"/>
              <a:buChar char="–"/>
            </a:pPr>
            <a:r>
              <a:rPr lang="en-US" sz="12800" dirty="0">
                <a:latin typeface="Corbel"/>
                <a:cs typeface="Times New Roman"/>
              </a:rPr>
              <a:t>Getting Started </a:t>
            </a:r>
            <a:endParaRPr lang="en-US" sz="12800">
              <a:latin typeface="Corbel"/>
            </a:endParaRPr>
          </a:p>
          <a:p>
            <a:pPr lvl="1">
              <a:spcAft>
                <a:spcPts val="1200"/>
              </a:spcAft>
              <a:buFont typeface="Times New Roman" panose="02020603050405020304" pitchFamily="18" charset="0"/>
              <a:buChar char="–"/>
            </a:pPr>
            <a:r>
              <a:rPr lang="en-US" sz="12800" dirty="0">
                <a:latin typeface="Corbel"/>
                <a:cs typeface="Times New Roman"/>
              </a:rPr>
              <a:t>Tips for Program Implementation</a:t>
            </a:r>
          </a:p>
          <a:p>
            <a:pPr lvl="1">
              <a:spcAft>
                <a:spcPts val="1200"/>
              </a:spcAft>
              <a:buFont typeface="Times New Roman" panose="02020603050405020304" pitchFamily="18" charset="0"/>
              <a:buChar char="–"/>
            </a:pPr>
            <a:r>
              <a:rPr lang="en-US" sz="12800" dirty="0">
                <a:latin typeface="Corbel"/>
                <a:cs typeface="Times New Roman"/>
              </a:rPr>
              <a:t>Wra</a:t>
            </a:r>
            <a:r>
              <a:rPr lang="en-US" sz="12800" dirty="0">
                <a:solidFill>
                  <a:schemeClr val="tx1"/>
                </a:solidFill>
                <a:latin typeface="Corbel"/>
                <a:cs typeface="Times New Roman"/>
              </a:rPr>
              <a:t>p-u</a:t>
            </a:r>
            <a:r>
              <a:rPr lang="en-US" sz="12800" dirty="0">
                <a:latin typeface="Corbel"/>
                <a:cs typeface="Times New Roman"/>
              </a:rPr>
              <a:t>p</a:t>
            </a:r>
            <a:endParaRPr lang="en-US" sz="11200" dirty="0">
              <a:latin typeface="Corbel"/>
              <a:cs typeface="Times New Roman"/>
            </a:endParaRPr>
          </a:p>
        </p:txBody>
      </p:sp>
    </p:spTree>
    <p:extLst>
      <p:ext uri="{BB962C8B-B14F-4D97-AF65-F5344CB8AC3E}">
        <p14:creationId xmlns:p14="http://schemas.microsoft.com/office/powerpoint/2010/main" val="1807620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8B0C6E-E707-450A-83D2-48D094502456}"/>
              </a:ext>
            </a:extLst>
          </p:cNvPr>
          <p:cNvSpPr>
            <a:spLocks noGrp="1"/>
          </p:cNvSpPr>
          <p:nvPr>
            <p:ph type="ctrTitle" idx="4294967295"/>
          </p:nvPr>
        </p:nvSpPr>
        <p:spPr>
          <a:xfrm>
            <a:off x="1378585" y="5693410"/>
            <a:ext cx="15246350" cy="3232150"/>
          </a:xfrm>
        </p:spPr>
        <p:txBody>
          <a:bodyPr>
            <a:normAutofit fontScale="90000"/>
          </a:bodyPr>
          <a:lstStyle/>
          <a:p>
            <a:pPr algn="ctr">
              <a:lnSpc>
                <a:spcPct val="150000"/>
              </a:lnSpc>
            </a:pPr>
            <a:r>
              <a:rPr lang="en-US" sz="10000" dirty="0">
                <a:solidFill>
                  <a:schemeClr val="tx1">
                    <a:lumMod val="65000"/>
                    <a:lumOff val="35000"/>
                  </a:schemeClr>
                </a:solidFill>
              </a:rPr>
              <a:t>The Handle With Care School Team </a:t>
            </a:r>
            <a:endParaRPr lang="en-US" sz="6700" i="1" dirty="0"/>
          </a:p>
        </p:txBody>
      </p:sp>
    </p:spTree>
    <p:extLst>
      <p:ext uri="{BB962C8B-B14F-4D97-AF65-F5344CB8AC3E}">
        <p14:creationId xmlns:p14="http://schemas.microsoft.com/office/powerpoint/2010/main" val="2441431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215983-7D4C-45E9-BCE3-437FD592BDAF}"/>
              </a:ext>
            </a:extLst>
          </p:cNvPr>
          <p:cNvSpPr>
            <a:spLocks noGrp="1"/>
          </p:cNvSpPr>
          <p:nvPr>
            <p:ph type="sldNum" sz="quarter" idx="12"/>
          </p:nvPr>
        </p:nvSpPr>
        <p:spPr/>
        <p:txBody>
          <a:bodyPr/>
          <a:lstStyle/>
          <a:p>
            <a:fld id="{BA8CF1B3-96A0-D24B-B5C9-B5B93FF4523E}" type="slidenum">
              <a:rPr lang="uk-UA" smtClean="0"/>
              <a:pPr/>
              <a:t>20</a:t>
            </a:fld>
            <a:endParaRPr lang="uk-UA"/>
          </a:p>
        </p:txBody>
      </p:sp>
      <p:sp>
        <p:nvSpPr>
          <p:cNvPr id="2" name="Title 1">
            <a:extLst>
              <a:ext uri="{FF2B5EF4-FFF2-40B4-BE49-F238E27FC236}">
                <a16:creationId xmlns:a16="http://schemas.microsoft.com/office/drawing/2014/main" id="{37E30548-A44B-4CB3-BC00-1535DD5532AD}"/>
              </a:ext>
            </a:extLst>
          </p:cNvPr>
          <p:cNvSpPr>
            <a:spLocks noGrp="1"/>
          </p:cNvSpPr>
          <p:nvPr>
            <p:ph type="ctrTitle" idx="4294967295"/>
          </p:nvPr>
        </p:nvSpPr>
        <p:spPr>
          <a:xfrm>
            <a:off x="955040" y="1151821"/>
            <a:ext cx="22098000" cy="1219200"/>
          </a:xfrm>
        </p:spPr>
        <p:txBody>
          <a:bodyPr/>
          <a:lstStyle/>
          <a:p>
            <a:r>
              <a:rPr lang="en-US" dirty="0">
                <a:solidFill>
                  <a:schemeClr val="tx1">
                    <a:lumMod val="65000"/>
                    <a:lumOff val="35000"/>
                  </a:schemeClr>
                </a:solidFill>
              </a:rPr>
              <a:t>Who monitors HWC data in schools?</a:t>
            </a:r>
          </a:p>
        </p:txBody>
      </p:sp>
      <p:sp>
        <p:nvSpPr>
          <p:cNvPr id="6" name="Text Placeholder 5">
            <a:extLst>
              <a:ext uri="{FF2B5EF4-FFF2-40B4-BE49-F238E27FC236}">
                <a16:creationId xmlns:a16="http://schemas.microsoft.com/office/drawing/2014/main" id="{BF242F66-F9A8-4D52-A631-0338E96AA751}"/>
              </a:ext>
            </a:extLst>
          </p:cNvPr>
          <p:cNvSpPr>
            <a:spLocks noGrp="1"/>
          </p:cNvSpPr>
          <p:nvPr>
            <p:ph type="body" sz="quarter" idx="4294967295"/>
          </p:nvPr>
        </p:nvSpPr>
        <p:spPr>
          <a:xfrm>
            <a:off x="955040" y="2668032"/>
            <a:ext cx="10682288" cy="1651000"/>
          </a:xfrm>
        </p:spPr>
        <p:txBody>
          <a:bodyPr>
            <a:normAutofit/>
          </a:bodyPr>
          <a:lstStyle/>
          <a:p>
            <a:pPr marL="0" indent="0">
              <a:buNone/>
            </a:pPr>
            <a:r>
              <a:rPr lang="en-US" sz="6600" dirty="0"/>
              <a:t>The HWC school team!</a:t>
            </a:r>
          </a:p>
        </p:txBody>
      </p:sp>
      <p:pic>
        <p:nvPicPr>
          <p:cNvPr id="16" name="Picture 15" descr="&quot; &quot;">
            <a:extLst>
              <a:ext uri="{FF2B5EF4-FFF2-40B4-BE49-F238E27FC236}">
                <a16:creationId xmlns:a16="http://schemas.microsoft.com/office/drawing/2014/main" id="{471222EC-1BF5-465A-995A-65F843CBB4D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846573" y="5150232"/>
            <a:ext cx="16690486" cy="5791183"/>
          </a:xfrm>
          <a:prstGeom prst="rect">
            <a:avLst/>
          </a:prstGeom>
        </p:spPr>
      </p:pic>
      <p:sp>
        <p:nvSpPr>
          <p:cNvPr id="17" name="TextBox 16">
            <a:extLst>
              <a:ext uri="{FF2B5EF4-FFF2-40B4-BE49-F238E27FC236}">
                <a16:creationId xmlns:a16="http://schemas.microsoft.com/office/drawing/2014/main" id="{F6294E15-8ADE-4F28-AC0C-0407C9A554FB}"/>
              </a:ext>
            </a:extLst>
          </p:cNvPr>
          <p:cNvSpPr txBox="1"/>
          <p:nvPr/>
        </p:nvSpPr>
        <p:spPr>
          <a:xfrm>
            <a:off x="5356187" y="9634500"/>
            <a:ext cx="14274800" cy="230832"/>
          </a:xfrm>
          <a:prstGeom prst="rect">
            <a:avLst/>
          </a:prstGeom>
          <a:noFill/>
        </p:spPr>
        <p:txBody>
          <a:bodyPr wrap="square" rtlCol="0">
            <a:spAutoFit/>
          </a:bodyPr>
          <a:lstStyle/>
          <a:p>
            <a:r>
              <a:rPr lang="en-US" sz="900" dirty="0">
                <a:hlinkClick r:id="rId4" tooltip="Source photo of adults sitting around a table."/>
              </a:rPr>
              <a:t>This Photo</a:t>
            </a:r>
            <a:r>
              <a:rPr lang="en-US" sz="900" dirty="0"/>
              <a:t> by Unknown Author is licensed under </a:t>
            </a:r>
            <a:r>
              <a:rPr lang="en-US" sz="900" dirty="0">
                <a:hlinkClick r:id="rId5" tooltip="Creative Commons licensing information."/>
              </a:rPr>
              <a:t>CC BY-SA</a:t>
            </a:r>
            <a:endParaRPr lang="en-US" sz="900" dirty="0"/>
          </a:p>
        </p:txBody>
      </p:sp>
      <p:sp>
        <p:nvSpPr>
          <p:cNvPr id="20" name="TextBox 19">
            <a:extLst>
              <a:ext uri="{FF2B5EF4-FFF2-40B4-BE49-F238E27FC236}">
                <a16:creationId xmlns:a16="http://schemas.microsoft.com/office/drawing/2014/main" id="{26F7AB4F-CD55-4E28-9AB5-AA214EF9F33E}"/>
              </a:ext>
            </a:extLst>
          </p:cNvPr>
          <p:cNvSpPr txBox="1"/>
          <p:nvPr/>
        </p:nvSpPr>
        <p:spPr>
          <a:xfrm>
            <a:off x="3846573" y="10975647"/>
            <a:ext cx="9372600" cy="369332"/>
          </a:xfrm>
          <a:prstGeom prst="rect">
            <a:avLst/>
          </a:prstGeom>
          <a:noFill/>
        </p:spPr>
        <p:txBody>
          <a:bodyPr wrap="square" rtlCol="0">
            <a:spAutoFit/>
          </a:bodyPr>
          <a:lstStyle/>
          <a:p>
            <a:r>
              <a:rPr lang="en-US" sz="1800" dirty="0">
                <a:latin typeface="+mj-lt"/>
                <a:hlinkClick r:id="rId4" tooltip="Source photo of adults sitting around a table.">
                  <a:extLst>
                    <a:ext uri="{A12FA001-AC4F-418D-AE19-62706E023703}">
                      <ahyp:hlinkClr xmlns:ahyp="http://schemas.microsoft.com/office/drawing/2018/hyperlinkcolor" val="tx"/>
                    </a:ext>
                  </a:extLst>
                </a:hlinkClick>
              </a:rPr>
              <a:t>Source: http://www.folger.edu/professional-development</a:t>
            </a:r>
            <a:r>
              <a:rPr lang="en-US" sz="1800" dirty="0">
                <a:latin typeface="+mj-lt"/>
              </a:rPr>
              <a:t> </a:t>
            </a:r>
          </a:p>
        </p:txBody>
      </p:sp>
    </p:spTree>
    <p:extLst>
      <p:ext uri="{BB962C8B-B14F-4D97-AF65-F5344CB8AC3E}">
        <p14:creationId xmlns:p14="http://schemas.microsoft.com/office/powerpoint/2010/main" val="2096783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DA952D-9CFF-4B82-8563-E50F29B31F6C}"/>
              </a:ext>
            </a:extLst>
          </p:cNvPr>
          <p:cNvSpPr>
            <a:spLocks noGrp="1"/>
          </p:cNvSpPr>
          <p:nvPr>
            <p:ph type="sldNum" sz="quarter" idx="12"/>
          </p:nvPr>
        </p:nvSpPr>
        <p:spPr/>
        <p:txBody>
          <a:bodyPr/>
          <a:lstStyle/>
          <a:p>
            <a:fld id="{4FAB73BC-B049-4115-A692-8D63A059BFB8}" type="slidenum">
              <a:rPr lang="en-US" smtClean="0"/>
              <a:pPr/>
              <a:t>21</a:t>
            </a:fld>
            <a:endParaRPr lang="en-US"/>
          </a:p>
        </p:txBody>
      </p:sp>
      <p:sp>
        <p:nvSpPr>
          <p:cNvPr id="2" name="Title 1">
            <a:extLst>
              <a:ext uri="{FF2B5EF4-FFF2-40B4-BE49-F238E27FC236}">
                <a16:creationId xmlns:a16="http://schemas.microsoft.com/office/drawing/2014/main" id="{A0EF2D6A-7659-455C-A56C-FA9F2EDE3ADA}"/>
              </a:ext>
            </a:extLst>
          </p:cNvPr>
          <p:cNvSpPr>
            <a:spLocks noGrp="1"/>
          </p:cNvSpPr>
          <p:nvPr>
            <p:ph type="ctrTitle" idx="4294967295"/>
          </p:nvPr>
        </p:nvSpPr>
        <p:spPr>
          <a:xfrm>
            <a:off x="1204171" y="902130"/>
            <a:ext cx="22098000" cy="1219200"/>
          </a:xfrm>
        </p:spPr>
        <p:txBody>
          <a:bodyPr>
            <a:noAutofit/>
          </a:bodyPr>
          <a:lstStyle/>
          <a:p>
            <a:r>
              <a:rPr lang="en-US" dirty="0">
                <a:solidFill>
                  <a:schemeClr val="tx1"/>
                </a:solidFill>
              </a:rPr>
              <a:t>The HWC school team</a:t>
            </a:r>
          </a:p>
        </p:txBody>
      </p:sp>
      <p:sp>
        <p:nvSpPr>
          <p:cNvPr id="18" name="TextBox 17">
            <a:extLst>
              <a:ext uri="{FF2B5EF4-FFF2-40B4-BE49-F238E27FC236}">
                <a16:creationId xmlns:a16="http://schemas.microsoft.com/office/drawing/2014/main" id="{14F9BE95-CB56-49C1-B6BE-C28AB202AF42}"/>
              </a:ext>
            </a:extLst>
          </p:cNvPr>
          <p:cNvSpPr txBox="1"/>
          <p:nvPr/>
        </p:nvSpPr>
        <p:spPr>
          <a:xfrm>
            <a:off x="1092199" y="2473815"/>
            <a:ext cx="22463969" cy="2862322"/>
          </a:xfrm>
          <a:prstGeom prst="rect">
            <a:avLst/>
          </a:prstGeom>
          <a:noFill/>
        </p:spPr>
        <p:txBody>
          <a:bodyPr wrap="square" rtlCol="0">
            <a:spAutoFit/>
          </a:bodyPr>
          <a:lstStyle/>
          <a:p>
            <a:r>
              <a:rPr lang="en-US" sz="4200">
                <a:latin typeface="+mj-lt"/>
              </a:rPr>
              <a:t>Comprised of five to seven members including school leaders, educators, and/or staff who are responsible for leading program implementation and data monitoring.</a:t>
            </a:r>
          </a:p>
          <a:p>
            <a:pPr marL="571500" indent="-571500">
              <a:buFont typeface="Wingdings" panose="05000000000000000000" pitchFamily="2" charset="2"/>
              <a:buChar char="Ø"/>
            </a:pPr>
            <a:endParaRPr lang="en-US" sz="9600"/>
          </a:p>
        </p:txBody>
      </p:sp>
      <p:graphicFrame>
        <p:nvGraphicFramePr>
          <p:cNvPr id="10" name="Table 5" descr="Table with school team roles and their corresponding responsibilities ">
            <a:extLst>
              <a:ext uri="{FF2B5EF4-FFF2-40B4-BE49-F238E27FC236}">
                <a16:creationId xmlns:a16="http://schemas.microsoft.com/office/drawing/2014/main" id="{E15D0EBD-A4DD-4EE7-A9FE-980FF10B56CC}"/>
              </a:ext>
            </a:extLst>
          </p:cNvPr>
          <p:cNvGraphicFramePr>
            <a:graphicFrameLocks noGrp="1"/>
          </p:cNvGraphicFramePr>
          <p:nvPr/>
        </p:nvGraphicFramePr>
        <p:xfrm>
          <a:off x="1092200" y="4013200"/>
          <a:ext cx="22463969" cy="8191070"/>
        </p:xfrm>
        <a:graphic>
          <a:graphicData uri="http://schemas.openxmlformats.org/drawingml/2006/table">
            <a:tbl>
              <a:tblPr firstRow="1" bandRow="1">
                <a:tableStyleId>{5C22544A-7EE6-4342-B048-85BDC9FD1C3A}</a:tableStyleId>
              </a:tblPr>
              <a:tblGrid>
                <a:gridCol w="4267200">
                  <a:extLst>
                    <a:ext uri="{9D8B030D-6E8A-4147-A177-3AD203B41FA5}">
                      <a16:colId xmlns:a16="http://schemas.microsoft.com/office/drawing/2014/main" val="589103347"/>
                    </a:ext>
                  </a:extLst>
                </a:gridCol>
                <a:gridCol w="18196769">
                  <a:extLst>
                    <a:ext uri="{9D8B030D-6E8A-4147-A177-3AD203B41FA5}">
                      <a16:colId xmlns:a16="http://schemas.microsoft.com/office/drawing/2014/main" val="3448143243"/>
                    </a:ext>
                  </a:extLst>
                </a:gridCol>
              </a:tblGrid>
              <a:tr h="996118">
                <a:tc>
                  <a:txBody>
                    <a:bodyPr/>
                    <a:lstStyle/>
                    <a:p>
                      <a:r>
                        <a:rPr lang="en-US" sz="4000">
                          <a:latin typeface="+mj-lt"/>
                        </a:rPr>
                        <a:t>Role</a:t>
                      </a:r>
                    </a:p>
                  </a:txBody>
                  <a:tcPr marL="182880" marR="182880" marT="91440" marB="91440">
                    <a:solidFill>
                      <a:srgbClr val="576F7F"/>
                    </a:solidFill>
                  </a:tcPr>
                </a:tc>
                <a:tc>
                  <a:txBody>
                    <a:bodyPr/>
                    <a:lstStyle/>
                    <a:p>
                      <a:r>
                        <a:rPr lang="en-US" sz="4000">
                          <a:latin typeface="+mj-lt"/>
                        </a:rPr>
                        <a:t>Responsibilities</a:t>
                      </a:r>
                    </a:p>
                  </a:txBody>
                  <a:tcPr marL="182880" marR="182880" marT="91440" marB="91440">
                    <a:solidFill>
                      <a:srgbClr val="576F7F"/>
                    </a:solidFill>
                  </a:tcPr>
                </a:tc>
                <a:extLst>
                  <a:ext uri="{0D108BD9-81ED-4DB2-BD59-A6C34878D82A}">
                    <a16:rowId xmlns:a16="http://schemas.microsoft.com/office/drawing/2014/main" val="2965162620"/>
                  </a:ext>
                </a:extLst>
              </a:tr>
              <a:tr h="987950">
                <a:tc>
                  <a:txBody>
                    <a:bodyPr/>
                    <a:lstStyle/>
                    <a:p>
                      <a:r>
                        <a:rPr lang="en-US" sz="3800">
                          <a:latin typeface="+mj-lt"/>
                        </a:rPr>
                        <a:t>Data lead*</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a:latin typeface="+mj-lt"/>
                        </a:rPr>
                        <a:t>Prepares HWC implementation and student outcome data</a:t>
                      </a:r>
                    </a:p>
                  </a:txBody>
                  <a:tcPr marL="182880" marR="182880" marT="91440" marB="91440"/>
                </a:tc>
                <a:extLst>
                  <a:ext uri="{0D108BD9-81ED-4DB2-BD59-A6C34878D82A}">
                    <a16:rowId xmlns:a16="http://schemas.microsoft.com/office/drawing/2014/main" val="2714057749"/>
                  </a:ext>
                </a:extLst>
              </a:tr>
              <a:tr h="874845">
                <a:tc>
                  <a:txBody>
                    <a:bodyPr/>
                    <a:lstStyle/>
                    <a:p>
                      <a:r>
                        <a:rPr lang="en-US" sz="3800">
                          <a:latin typeface="+mj-lt"/>
                        </a:rPr>
                        <a:t>Meeting facilitator*</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a:latin typeface="+mj-lt"/>
                        </a:rPr>
                        <a:t>Leads meetings and facilitates discussion alongside the data lead</a:t>
                      </a:r>
                    </a:p>
                  </a:txBody>
                  <a:tcPr marL="182880" marR="182880" marT="91440" marB="91440"/>
                </a:tc>
                <a:extLst>
                  <a:ext uri="{0D108BD9-81ED-4DB2-BD59-A6C34878D82A}">
                    <a16:rowId xmlns:a16="http://schemas.microsoft.com/office/drawing/2014/main" val="885444487"/>
                  </a:ext>
                </a:extLst>
              </a:tr>
              <a:tr h="765047">
                <a:tc>
                  <a:txBody>
                    <a:bodyPr/>
                    <a:lstStyle/>
                    <a:p>
                      <a:r>
                        <a:rPr lang="en-US" sz="3800">
                          <a:latin typeface="+mj-lt"/>
                        </a:rPr>
                        <a:t>Meeting notetaker*</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a:latin typeface="+mj-lt"/>
                        </a:rPr>
                        <a:t>Takes notes </a:t>
                      </a:r>
                      <a:r>
                        <a:rPr lang="en-US" sz="3800">
                          <a:solidFill>
                            <a:schemeClr val="tx1"/>
                          </a:solidFill>
                          <a:latin typeface="+mj-lt"/>
                        </a:rPr>
                        <a:t>and outlines next </a:t>
                      </a:r>
                      <a:r>
                        <a:rPr lang="en-US" sz="3800">
                          <a:latin typeface="+mj-lt"/>
                        </a:rPr>
                        <a:t>steps for the team</a:t>
                      </a:r>
                    </a:p>
                  </a:txBody>
                  <a:tcPr marL="182880" marR="182880" marT="91440" marB="91440"/>
                </a:tc>
                <a:extLst>
                  <a:ext uri="{0D108BD9-81ED-4DB2-BD59-A6C34878D82A}">
                    <a16:rowId xmlns:a16="http://schemas.microsoft.com/office/drawing/2014/main" val="584663388"/>
                  </a:ext>
                </a:extLst>
              </a:tr>
              <a:tr h="728920">
                <a:tc>
                  <a:txBody>
                    <a:bodyPr/>
                    <a:lstStyle/>
                    <a:p>
                      <a:r>
                        <a:rPr lang="en-US" sz="3800">
                          <a:latin typeface="+mj-lt"/>
                        </a:rPr>
                        <a:t>Teacher liaison*</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a:latin typeface="+mj-lt"/>
                        </a:rPr>
                        <a:t>Collects data from colleagues who teach students identified for HWC support</a:t>
                      </a:r>
                    </a:p>
                  </a:txBody>
                  <a:tcPr marL="182880" marR="182880" marT="91440" marB="91440"/>
                </a:tc>
                <a:extLst>
                  <a:ext uri="{0D108BD9-81ED-4DB2-BD59-A6C34878D82A}">
                    <a16:rowId xmlns:a16="http://schemas.microsoft.com/office/drawing/2014/main" val="1786286096"/>
                  </a:ext>
                </a:extLst>
              </a:tr>
              <a:tr h="1311206">
                <a:tc>
                  <a:txBody>
                    <a:bodyPr/>
                    <a:lstStyle/>
                    <a:p>
                      <a:r>
                        <a:rPr lang="en-US" sz="3800">
                          <a:latin typeface="+mj-lt"/>
                        </a:rPr>
                        <a:t>School counselor*</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a:latin typeface="+mj-lt"/>
                        </a:rPr>
                        <a:t>Collects data on referrals of students identified for HWC support to school counselor and external mental health providers</a:t>
                      </a:r>
                    </a:p>
                  </a:txBody>
                  <a:tcPr marL="182880" marR="182880" marT="91440" marB="91440"/>
                </a:tc>
                <a:extLst>
                  <a:ext uri="{0D108BD9-81ED-4DB2-BD59-A6C34878D82A}">
                    <a16:rowId xmlns:a16="http://schemas.microsoft.com/office/drawing/2014/main" val="1115594065"/>
                  </a:ext>
                </a:extLst>
              </a:tr>
              <a:tr h="1421642">
                <a:tc>
                  <a:txBody>
                    <a:bodyPr/>
                    <a:lstStyle/>
                    <a:p>
                      <a:r>
                        <a:rPr lang="en-US" sz="3800">
                          <a:latin typeface="+mj-lt"/>
                        </a:rPr>
                        <a:t>Team member</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dirty="0">
                          <a:latin typeface="+mj-lt"/>
                          <a:ea typeface="+mn-lt"/>
                          <a:cs typeface="+mn-lt"/>
                        </a:rPr>
                        <a:t>Supports the school team during data review meetings; may serve as facilitator or notetaker if school team decides to rotate roles</a:t>
                      </a:r>
                      <a:endParaRPr lang="en-US" sz="3800" dirty="0">
                        <a:latin typeface="+mj-lt"/>
                        <a:cs typeface="Arial"/>
                      </a:endParaRPr>
                    </a:p>
                  </a:txBody>
                  <a:tcPr marL="182880" marR="182880" marT="91440" marB="91440"/>
                </a:tc>
                <a:extLst>
                  <a:ext uri="{0D108BD9-81ED-4DB2-BD59-A6C34878D82A}">
                    <a16:rowId xmlns:a16="http://schemas.microsoft.com/office/drawing/2014/main" val="4121758052"/>
                  </a:ext>
                </a:extLst>
              </a:tr>
            </a:tbl>
          </a:graphicData>
        </a:graphic>
      </p:graphicFrame>
      <p:sp>
        <p:nvSpPr>
          <p:cNvPr id="3" name="TextBox 2">
            <a:extLst>
              <a:ext uri="{FF2B5EF4-FFF2-40B4-BE49-F238E27FC236}">
                <a16:creationId xmlns:a16="http://schemas.microsoft.com/office/drawing/2014/main" id="{F76FF2AD-531B-44C2-ABF5-4AEC6208CE8E}"/>
              </a:ext>
            </a:extLst>
          </p:cNvPr>
          <p:cNvSpPr txBox="1"/>
          <p:nvPr/>
        </p:nvSpPr>
        <p:spPr>
          <a:xfrm>
            <a:off x="1092199" y="12214595"/>
            <a:ext cx="16230600" cy="523220"/>
          </a:xfrm>
          <a:prstGeom prst="rect">
            <a:avLst/>
          </a:prstGeom>
          <a:noFill/>
        </p:spPr>
        <p:txBody>
          <a:bodyPr wrap="square" rtlCol="0">
            <a:spAutoFit/>
          </a:bodyPr>
          <a:lstStyle/>
          <a:p>
            <a:r>
              <a:rPr lang="en-US" sz="2400" dirty="0">
                <a:latin typeface="+mj-lt"/>
              </a:rPr>
              <a:t>*</a:t>
            </a:r>
            <a:r>
              <a:rPr lang="en-US" sz="2800" dirty="0">
                <a:latin typeface="+mj-lt"/>
              </a:rPr>
              <a:t>For the HWC school team to function effectively, this role needs to be filled.</a:t>
            </a:r>
          </a:p>
        </p:txBody>
      </p:sp>
    </p:spTree>
    <p:extLst>
      <p:ext uri="{BB962C8B-B14F-4D97-AF65-F5344CB8AC3E}">
        <p14:creationId xmlns:p14="http://schemas.microsoft.com/office/powerpoint/2010/main" val="3826947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946E48-2F56-4E6B-B2C9-C4387E8C6626}"/>
              </a:ext>
            </a:extLst>
          </p:cNvPr>
          <p:cNvSpPr>
            <a:spLocks noGrp="1"/>
          </p:cNvSpPr>
          <p:nvPr>
            <p:ph type="sldNum" sz="quarter" idx="12"/>
          </p:nvPr>
        </p:nvSpPr>
        <p:spPr/>
        <p:txBody>
          <a:bodyPr/>
          <a:lstStyle/>
          <a:p>
            <a:fld id="{4FAB73BC-B049-4115-A692-8D63A059BFB8}" type="slidenum">
              <a:rPr lang="en-US" smtClean="0"/>
              <a:pPr/>
              <a:t>22</a:t>
            </a:fld>
            <a:endParaRPr lang="en-US"/>
          </a:p>
        </p:txBody>
      </p:sp>
      <p:sp>
        <p:nvSpPr>
          <p:cNvPr id="2" name="Title 1">
            <a:extLst>
              <a:ext uri="{FF2B5EF4-FFF2-40B4-BE49-F238E27FC236}">
                <a16:creationId xmlns:a16="http://schemas.microsoft.com/office/drawing/2014/main" id="{E340B9D4-D7D3-4F70-845E-8F5DAFAD88A8}"/>
              </a:ext>
            </a:extLst>
          </p:cNvPr>
          <p:cNvSpPr>
            <a:spLocks noGrp="1"/>
          </p:cNvSpPr>
          <p:nvPr>
            <p:ph type="title"/>
          </p:nvPr>
        </p:nvSpPr>
        <p:spPr/>
        <p:txBody>
          <a:bodyPr/>
          <a:lstStyle/>
          <a:p>
            <a:r>
              <a:rPr lang="en-US" dirty="0"/>
              <a:t>HWC school team responsibilities</a:t>
            </a:r>
          </a:p>
        </p:txBody>
      </p:sp>
      <p:sp>
        <p:nvSpPr>
          <p:cNvPr id="8" name="TextBox 7">
            <a:extLst>
              <a:ext uri="{FF2B5EF4-FFF2-40B4-BE49-F238E27FC236}">
                <a16:creationId xmlns:a16="http://schemas.microsoft.com/office/drawing/2014/main" id="{AF999930-EBB7-4E4B-86EA-13E59526BB4D}"/>
              </a:ext>
            </a:extLst>
          </p:cNvPr>
          <p:cNvSpPr txBox="1"/>
          <p:nvPr/>
        </p:nvSpPr>
        <p:spPr>
          <a:xfrm>
            <a:off x="9033365" y="3303843"/>
            <a:ext cx="9657266" cy="1015663"/>
          </a:xfrm>
          <a:prstGeom prst="rect">
            <a:avLst/>
          </a:prstGeom>
          <a:noFill/>
        </p:spPr>
        <p:txBody>
          <a:bodyPr wrap="square" lIns="182880" tIns="91440" rIns="182880" bIns="91440" rtlCol="0" anchor="t">
            <a:spAutoFit/>
          </a:bodyPr>
          <a:lstStyle/>
          <a:p>
            <a:r>
              <a:rPr lang="en-US" sz="5400" b="1" dirty="0">
                <a:solidFill>
                  <a:schemeClr val="tx1">
                    <a:lumMod val="65000"/>
                    <a:lumOff val="35000"/>
                  </a:schemeClr>
                </a:solidFill>
                <a:latin typeface="+mj-lt"/>
              </a:rPr>
              <a:t>Set a schedule for monitoring </a:t>
            </a:r>
            <a:endParaRPr lang="en-US" sz="5400" dirty="0">
              <a:solidFill>
                <a:schemeClr val="tx1">
                  <a:lumMod val="65000"/>
                  <a:lumOff val="35000"/>
                </a:schemeClr>
              </a:solidFill>
              <a:latin typeface="+mj-lt"/>
            </a:endParaRPr>
          </a:p>
        </p:txBody>
      </p:sp>
      <p:sp>
        <p:nvSpPr>
          <p:cNvPr id="13" name="TextBox 12">
            <a:extLst>
              <a:ext uri="{FF2B5EF4-FFF2-40B4-BE49-F238E27FC236}">
                <a16:creationId xmlns:a16="http://schemas.microsoft.com/office/drawing/2014/main" id="{E12AEE02-B6FF-41F1-8B81-FC443E26ACD2}"/>
              </a:ext>
            </a:extLst>
          </p:cNvPr>
          <p:cNvSpPr txBox="1"/>
          <p:nvPr/>
        </p:nvSpPr>
        <p:spPr>
          <a:xfrm>
            <a:off x="9033365" y="5496505"/>
            <a:ext cx="5123600" cy="1015663"/>
          </a:xfrm>
          <a:prstGeom prst="rect">
            <a:avLst/>
          </a:prstGeom>
          <a:noFill/>
        </p:spPr>
        <p:txBody>
          <a:bodyPr wrap="square" lIns="182880" tIns="91440" rIns="182880" bIns="91440" rtlCol="0" anchor="t">
            <a:spAutoFit/>
          </a:bodyPr>
          <a:lstStyle/>
          <a:p>
            <a:r>
              <a:rPr lang="en-US" sz="5400" b="1" dirty="0">
                <a:solidFill>
                  <a:schemeClr val="tx1">
                    <a:lumMod val="65000"/>
                    <a:lumOff val="35000"/>
                  </a:schemeClr>
                </a:solidFill>
                <a:latin typeface="+mj-lt"/>
              </a:rPr>
              <a:t>Monitor data</a:t>
            </a:r>
            <a:r>
              <a:rPr lang="en-US" sz="5400" dirty="0">
                <a:solidFill>
                  <a:schemeClr val="tx1">
                    <a:lumMod val="65000"/>
                    <a:lumOff val="35000"/>
                  </a:schemeClr>
                </a:solidFill>
                <a:latin typeface="+mj-lt"/>
              </a:rPr>
              <a:t> </a:t>
            </a:r>
            <a:r>
              <a:rPr lang="en-US" sz="5400" dirty="0">
                <a:latin typeface="+mj-lt"/>
              </a:rPr>
              <a:t> </a:t>
            </a:r>
            <a:r>
              <a:rPr lang="en-US" sz="4000" dirty="0">
                <a:latin typeface="+mj-lt"/>
              </a:rPr>
              <a:t> </a:t>
            </a:r>
            <a:endParaRPr lang="en-US" sz="4000" dirty="0">
              <a:latin typeface="+mj-lt"/>
              <a:cs typeface="Arial"/>
            </a:endParaRPr>
          </a:p>
        </p:txBody>
      </p:sp>
      <p:sp>
        <p:nvSpPr>
          <p:cNvPr id="14" name="TextBox 13">
            <a:extLst>
              <a:ext uri="{FF2B5EF4-FFF2-40B4-BE49-F238E27FC236}">
                <a16:creationId xmlns:a16="http://schemas.microsoft.com/office/drawing/2014/main" id="{BFC3F233-4459-493A-8211-FEB97B269796}"/>
              </a:ext>
            </a:extLst>
          </p:cNvPr>
          <p:cNvSpPr txBox="1"/>
          <p:nvPr/>
        </p:nvSpPr>
        <p:spPr>
          <a:xfrm>
            <a:off x="9088783" y="7637088"/>
            <a:ext cx="7672837" cy="923330"/>
          </a:xfrm>
          <a:prstGeom prst="rect">
            <a:avLst/>
          </a:prstGeom>
          <a:noFill/>
        </p:spPr>
        <p:txBody>
          <a:bodyPr wrap="square">
            <a:spAutoFit/>
          </a:bodyPr>
          <a:lstStyle/>
          <a:p>
            <a:r>
              <a:rPr lang="en-US" sz="5400" b="1" dirty="0">
                <a:solidFill>
                  <a:schemeClr val="tx1">
                    <a:lumMod val="65000"/>
                    <a:lumOff val="35000"/>
                  </a:schemeClr>
                </a:solidFill>
                <a:latin typeface="+mj-lt"/>
              </a:rPr>
              <a:t>Collect teacher feedback</a:t>
            </a:r>
            <a:endParaRPr lang="en-US" sz="5400" dirty="0">
              <a:solidFill>
                <a:schemeClr val="tx1">
                  <a:lumMod val="65000"/>
                  <a:lumOff val="35000"/>
                </a:schemeClr>
              </a:solidFill>
              <a:latin typeface="+mj-lt"/>
            </a:endParaRPr>
          </a:p>
        </p:txBody>
      </p:sp>
      <p:sp>
        <p:nvSpPr>
          <p:cNvPr id="16" name="TextBox 15">
            <a:extLst>
              <a:ext uri="{FF2B5EF4-FFF2-40B4-BE49-F238E27FC236}">
                <a16:creationId xmlns:a16="http://schemas.microsoft.com/office/drawing/2014/main" id="{AD6A7A71-C4A4-4E31-959A-704457A3CF53}"/>
              </a:ext>
            </a:extLst>
          </p:cNvPr>
          <p:cNvSpPr txBox="1"/>
          <p:nvPr/>
        </p:nvSpPr>
        <p:spPr>
          <a:xfrm>
            <a:off x="9033365" y="9827035"/>
            <a:ext cx="4597128" cy="1015663"/>
          </a:xfrm>
          <a:prstGeom prst="rect">
            <a:avLst/>
          </a:prstGeom>
          <a:noFill/>
        </p:spPr>
        <p:txBody>
          <a:bodyPr wrap="square" lIns="182880" tIns="91440" rIns="182880" bIns="91440" anchor="t">
            <a:spAutoFit/>
          </a:bodyPr>
          <a:lstStyle/>
          <a:p>
            <a:r>
              <a:rPr lang="en-US" sz="5400" b="1" dirty="0">
                <a:solidFill>
                  <a:schemeClr val="tx1">
                    <a:lumMod val="65000"/>
                    <a:lumOff val="35000"/>
                  </a:schemeClr>
                </a:solidFill>
                <a:latin typeface="+mj-lt"/>
              </a:rPr>
              <a:t>Review data</a:t>
            </a:r>
          </a:p>
        </p:txBody>
      </p:sp>
      <p:pic>
        <p:nvPicPr>
          <p:cNvPr id="7" name="Graphic 6" descr="&quot; &quot;">
            <a:extLst>
              <a:ext uri="{FF2B5EF4-FFF2-40B4-BE49-F238E27FC236}">
                <a16:creationId xmlns:a16="http://schemas.microsoft.com/office/drawing/2014/main" id="{D69D1B81-1432-4456-849A-7D79B64D32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94945" y="2860282"/>
            <a:ext cx="1908217" cy="1908217"/>
          </a:xfrm>
          <a:prstGeom prst="rect">
            <a:avLst/>
          </a:prstGeom>
        </p:spPr>
      </p:pic>
      <p:pic>
        <p:nvPicPr>
          <p:cNvPr id="10" name="Graphic 9" descr="&quot; &quot;">
            <a:extLst>
              <a:ext uri="{FF2B5EF4-FFF2-40B4-BE49-F238E27FC236}">
                <a16:creationId xmlns:a16="http://schemas.microsoft.com/office/drawing/2014/main" id="{F31BD99C-ED9C-43BC-8B82-BC4A31A4F5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2980" y="5258262"/>
            <a:ext cx="1492151" cy="1492151"/>
          </a:xfrm>
          <a:prstGeom prst="rect">
            <a:avLst/>
          </a:prstGeom>
        </p:spPr>
      </p:pic>
      <p:pic>
        <p:nvPicPr>
          <p:cNvPr id="5" name="Graphic 4" descr="&quot; &quot;">
            <a:extLst>
              <a:ext uri="{FF2B5EF4-FFF2-40B4-BE49-F238E27FC236}">
                <a16:creationId xmlns:a16="http://schemas.microsoft.com/office/drawing/2014/main" id="{F14F2538-EB71-4F58-9568-C2A1ABAE12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03791" y="7240176"/>
            <a:ext cx="1690527" cy="1690527"/>
          </a:xfrm>
          <a:prstGeom prst="rect">
            <a:avLst/>
          </a:prstGeom>
        </p:spPr>
      </p:pic>
      <p:pic>
        <p:nvPicPr>
          <p:cNvPr id="12" name="Graphic 11" descr="&quot; &quot;">
            <a:extLst>
              <a:ext uri="{FF2B5EF4-FFF2-40B4-BE49-F238E27FC236}">
                <a16:creationId xmlns:a16="http://schemas.microsoft.com/office/drawing/2014/main" id="{9C01D1C3-B0B3-449D-9FD4-8B467DCA44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74365" y="9420466"/>
            <a:ext cx="1828800" cy="1828800"/>
          </a:xfrm>
          <a:prstGeom prst="rect">
            <a:avLst/>
          </a:prstGeom>
        </p:spPr>
      </p:pic>
    </p:spTree>
    <p:extLst>
      <p:ext uri="{BB962C8B-B14F-4D97-AF65-F5344CB8AC3E}">
        <p14:creationId xmlns:p14="http://schemas.microsoft.com/office/powerpoint/2010/main" val="3876430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E22731-516E-47BD-9911-C3205BB9D61F}"/>
              </a:ext>
            </a:extLst>
          </p:cNvPr>
          <p:cNvSpPr>
            <a:spLocks noGrp="1"/>
          </p:cNvSpPr>
          <p:nvPr>
            <p:ph type="ctrTitle" idx="4294967295"/>
          </p:nvPr>
        </p:nvSpPr>
        <p:spPr>
          <a:xfrm>
            <a:off x="1398270" y="5917248"/>
            <a:ext cx="15795625" cy="3232150"/>
          </a:xfrm>
        </p:spPr>
        <p:txBody>
          <a:bodyPr>
            <a:normAutofit fontScale="90000"/>
          </a:bodyPr>
          <a:lstStyle/>
          <a:p>
            <a:pPr algn="ctr">
              <a:lnSpc>
                <a:spcPct val="150000"/>
              </a:lnSpc>
            </a:pPr>
            <a:r>
              <a:rPr lang="en-US" sz="10000" dirty="0">
                <a:solidFill>
                  <a:schemeClr val="tx1">
                    <a:lumMod val="65000"/>
                    <a:lumOff val="35000"/>
                  </a:schemeClr>
                </a:solidFill>
              </a:rPr>
              <a:t>Monitoring Handle With Care Data</a:t>
            </a:r>
            <a:endParaRPr lang="en-US" sz="6700" i="1" dirty="0"/>
          </a:p>
        </p:txBody>
      </p:sp>
    </p:spTree>
    <p:extLst>
      <p:ext uri="{BB962C8B-B14F-4D97-AF65-F5344CB8AC3E}">
        <p14:creationId xmlns:p14="http://schemas.microsoft.com/office/powerpoint/2010/main" val="223958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CC6D54-3257-4DF8-BE11-ECCFE13BEFE5}"/>
              </a:ext>
            </a:extLst>
          </p:cNvPr>
          <p:cNvSpPr>
            <a:spLocks noGrp="1"/>
          </p:cNvSpPr>
          <p:nvPr>
            <p:ph type="sldNum" sz="quarter" idx="12"/>
          </p:nvPr>
        </p:nvSpPr>
        <p:spPr/>
        <p:txBody>
          <a:bodyPr/>
          <a:lstStyle/>
          <a:p>
            <a:fld id="{BA8CF1B3-96A0-D24B-B5C9-B5B93FF4523E}" type="slidenum">
              <a:rPr lang="uk-UA" smtClean="0"/>
              <a:pPr/>
              <a:t>24</a:t>
            </a:fld>
            <a:endParaRPr lang="uk-UA"/>
          </a:p>
        </p:txBody>
      </p:sp>
      <p:sp>
        <p:nvSpPr>
          <p:cNvPr id="2" name="Title 1">
            <a:extLst>
              <a:ext uri="{FF2B5EF4-FFF2-40B4-BE49-F238E27FC236}">
                <a16:creationId xmlns:a16="http://schemas.microsoft.com/office/drawing/2014/main" id="{EEE0DB34-8323-4F06-82A9-43140B9B0A0B}"/>
              </a:ext>
            </a:extLst>
          </p:cNvPr>
          <p:cNvSpPr>
            <a:spLocks noGrp="1"/>
          </p:cNvSpPr>
          <p:nvPr>
            <p:ph type="ctrTitle" idx="4294967295"/>
          </p:nvPr>
        </p:nvSpPr>
        <p:spPr>
          <a:xfrm>
            <a:off x="762000" y="1293768"/>
            <a:ext cx="22098000" cy="1219200"/>
          </a:xfrm>
        </p:spPr>
        <p:txBody>
          <a:bodyPr/>
          <a:lstStyle/>
          <a:p>
            <a:r>
              <a:rPr lang="en-US" dirty="0">
                <a:solidFill>
                  <a:schemeClr val="tx1">
                    <a:lumMod val="65000"/>
                    <a:lumOff val="35000"/>
                  </a:schemeClr>
                </a:solidFill>
              </a:rPr>
              <a:t>Understanding implementation </a:t>
            </a:r>
          </a:p>
        </p:txBody>
      </p:sp>
      <p:sp>
        <p:nvSpPr>
          <p:cNvPr id="4" name="Text Placeholder 3">
            <a:extLst>
              <a:ext uri="{FF2B5EF4-FFF2-40B4-BE49-F238E27FC236}">
                <a16:creationId xmlns:a16="http://schemas.microsoft.com/office/drawing/2014/main" id="{3CA31E38-3EA9-4ADC-A429-90035C71EE85}"/>
              </a:ext>
            </a:extLst>
          </p:cNvPr>
          <p:cNvSpPr>
            <a:spLocks noGrp="1"/>
          </p:cNvSpPr>
          <p:nvPr>
            <p:ph type="body" sz="quarter" idx="4294967295"/>
          </p:nvPr>
        </p:nvSpPr>
        <p:spPr>
          <a:xfrm>
            <a:off x="762000" y="3137808"/>
            <a:ext cx="13374688" cy="8937625"/>
          </a:xfrm>
        </p:spPr>
        <p:txBody>
          <a:bodyPr>
            <a:normAutofit/>
          </a:bodyPr>
          <a:lstStyle/>
          <a:p>
            <a:pPr>
              <a:lnSpc>
                <a:spcPct val="100000"/>
              </a:lnSpc>
              <a:spcAft>
                <a:spcPct val="0"/>
              </a:spcAft>
            </a:pPr>
            <a:r>
              <a:rPr lang="en-US" dirty="0">
                <a:ea typeface="+mn-lt"/>
                <a:cs typeface="+mn-lt"/>
              </a:rPr>
              <a:t>Programs may fail to achieve intended outcomes because of:*</a:t>
            </a:r>
          </a:p>
          <a:p>
            <a:pPr lvl="1">
              <a:buFont typeface="Times New Roman" panose="02020603050405020304" pitchFamily="18" charset="0"/>
              <a:buChar char="–"/>
            </a:pPr>
            <a:r>
              <a:rPr lang="en-US" sz="4400" dirty="0">
                <a:ea typeface="+mn-lt"/>
                <a:cs typeface="+mn-lt"/>
              </a:rPr>
              <a:t>Poor design,</a:t>
            </a:r>
          </a:p>
          <a:p>
            <a:pPr lvl="1">
              <a:buFont typeface="Times New Roman" panose="02020603050405020304" pitchFamily="18" charset="0"/>
              <a:buChar char="–"/>
            </a:pPr>
            <a:r>
              <a:rPr lang="en-US" sz="4400" dirty="0">
                <a:ea typeface="+mn-lt"/>
                <a:cs typeface="+mn-lt"/>
              </a:rPr>
              <a:t>Lack of adequate training and ongoing support,</a:t>
            </a:r>
          </a:p>
          <a:p>
            <a:pPr lvl="1">
              <a:buFont typeface="Times New Roman" panose="02020603050405020304" pitchFamily="18" charset="0"/>
              <a:buChar char="–"/>
            </a:pPr>
            <a:r>
              <a:rPr lang="en-US" sz="4400" dirty="0">
                <a:ea typeface="+mn-lt"/>
                <a:cs typeface="+mn-lt"/>
              </a:rPr>
              <a:t>Weak implementation or low dosage, or</a:t>
            </a:r>
          </a:p>
          <a:p>
            <a:pPr lvl="1">
              <a:buFont typeface="Times New Roman" panose="02020603050405020304" pitchFamily="18" charset="0"/>
              <a:buChar char="–"/>
            </a:pPr>
            <a:r>
              <a:rPr lang="en-US" sz="4400" dirty="0">
                <a:ea typeface="+mn-lt"/>
                <a:cs typeface="+mn-lt"/>
              </a:rPr>
              <a:t>Failure to plan.</a:t>
            </a:r>
          </a:p>
          <a:p>
            <a:r>
              <a:rPr lang="en-US" dirty="0">
                <a:ea typeface="+mn-lt"/>
                <a:cs typeface="+mn-lt"/>
              </a:rPr>
              <a:t>Examining implementation and student outcome data can:</a:t>
            </a:r>
          </a:p>
          <a:p>
            <a:pPr lvl="1">
              <a:buFont typeface="Times New Roman" panose="02020603050405020304" pitchFamily="18" charset="0"/>
              <a:buChar char="–"/>
            </a:pPr>
            <a:r>
              <a:rPr lang="en-US" sz="4400" dirty="0">
                <a:ea typeface="+mn-lt"/>
                <a:cs typeface="+mn-lt"/>
              </a:rPr>
              <a:t>Help identify factors that contribute to the success or failure of a program,</a:t>
            </a:r>
          </a:p>
          <a:p>
            <a:pPr lvl="1">
              <a:buFont typeface="Times New Roman" panose="02020603050405020304" pitchFamily="18" charset="0"/>
              <a:buChar char="–"/>
            </a:pPr>
            <a:r>
              <a:rPr lang="en-US" sz="4400" dirty="0">
                <a:ea typeface="+mn-lt"/>
                <a:cs typeface="+mn-lt"/>
              </a:rPr>
              <a:t>Allow for midcourse corrections, and</a:t>
            </a:r>
          </a:p>
          <a:p>
            <a:pPr lvl="1">
              <a:buFont typeface="Times New Roman" panose="02020603050405020304" pitchFamily="18" charset="0"/>
              <a:buChar char="–"/>
            </a:pPr>
            <a:r>
              <a:rPr lang="en-US" sz="4400" dirty="0">
                <a:ea typeface="+mn-lt"/>
                <a:cs typeface="+mn-lt"/>
              </a:rPr>
              <a:t>Ensure that students receive timely support.</a:t>
            </a:r>
          </a:p>
        </p:txBody>
      </p:sp>
      <p:sp>
        <p:nvSpPr>
          <p:cNvPr id="7" name="TextBox 6">
            <a:extLst>
              <a:ext uri="{FF2B5EF4-FFF2-40B4-BE49-F238E27FC236}">
                <a16:creationId xmlns:a16="http://schemas.microsoft.com/office/drawing/2014/main" id="{BF42A50C-889C-4B3A-A973-88B5EA437560}"/>
              </a:ext>
            </a:extLst>
          </p:cNvPr>
          <p:cNvSpPr txBox="1"/>
          <p:nvPr/>
        </p:nvSpPr>
        <p:spPr>
          <a:xfrm>
            <a:off x="14882866" y="10218964"/>
            <a:ext cx="9231361" cy="369332"/>
          </a:xfrm>
          <a:prstGeom prst="rect">
            <a:avLst/>
          </a:prstGeom>
          <a:noFill/>
        </p:spPr>
        <p:txBody>
          <a:bodyPr wrap="square" rtlCol="0">
            <a:spAutoFit/>
          </a:bodyPr>
          <a:lstStyle/>
          <a:p>
            <a:r>
              <a:rPr lang="en-US" sz="1800" dirty="0">
                <a:latin typeface="+mj-lt"/>
              </a:rPr>
              <a:t>Source: https://cdn.pixabay.com/photo/2017/06/04/20/48/implement-2372179_960_720.jpg</a:t>
            </a:r>
          </a:p>
        </p:txBody>
      </p:sp>
      <p:sp>
        <p:nvSpPr>
          <p:cNvPr id="5" name="TextBox 4">
            <a:extLst>
              <a:ext uri="{FF2B5EF4-FFF2-40B4-BE49-F238E27FC236}">
                <a16:creationId xmlns:a16="http://schemas.microsoft.com/office/drawing/2014/main" id="{1A12A727-BC11-4050-90F7-5E50E186AAD6}"/>
              </a:ext>
            </a:extLst>
          </p:cNvPr>
          <p:cNvSpPr txBox="1"/>
          <p:nvPr/>
        </p:nvSpPr>
        <p:spPr>
          <a:xfrm>
            <a:off x="14882866" y="10875104"/>
            <a:ext cx="8742309" cy="1200329"/>
          </a:xfrm>
          <a:prstGeom prst="rect">
            <a:avLst/>
          </a:prstGeom>
          <a:noFill/>
        </p:spPr>
        <p:txBody>
          <a:bodyPr wrap="square" rtlCol="0">
            <a:spAutoFit/>
          </a:bodyPr>
          <a:lstStyle/>
          <a:p>
            <a:pPr marL="0" marR="0">
              <a:spcBef>
                <a:spcPts val="0"/>
              </a:spcBef>
              <a:spcAft>
                <a:spcPts val="0"/>
              </a:spcAft>
            </a:pPr>
            <a:r>
              <a:rPr lang="en-US" sz="1800">
                <a:latin typeface="+mj-lt"/>
              </a:rPr>
              <a:t>*Bauer, M. S., &amp; Kirchner, J. (2020). Implementation science: what is it and why should I care?. Psychiatry research, 283, 112376.</a:t>
            </a:r>
          </a:p>
          <a:p>
            <a:pPr marL="0" marR="0">
              <a:spcBef>
                <a:spcPts val="0"/>
              </a:spcBef>
              <a:spcAft>
                <a:spcPts val="0"/>
              </a:spcAft>
            </a:pPr>
            <a:r>
              <a:rPr lang="en-US" sz="1800">
                <a:latin typeface="+mj-lt"/>
              </a:rPr>
              <a:t>*Moir, T. (2018). Why is implementation science important for intervention design and evaluation within educational settings?. In Frontiers in Education (Vol. 3, p. 61).</a:t>
            </a:r>
          </a:p>
        </p:txBody>
      </p:sp>
      <p:pic>
        <p:nvPicPr>
          <p:cNvPr id="6" name="Picture 5" descr="&quot; &quot;">
            <a:extLst>
              <a:ext uri="{FF2B5EF4-FFF2-40B4-BE49-F238E27FC236}">
                <a16:creationId xmlns:a16="http://schemas.microsoft.com/office/drawing/2014/main" id="{0667F066-6478-4A3D-BE2A-8D74CFA91A5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4882866" y="4360278"/>
            <a:ext cx="8742309" cy="5828206"/>
          </a:xfrm>
          <a:prstGeom prst="rect">
            <a:avLst/>
          </a:prstGeom>
        </p:spPr>
      </p:pic>
    </p:spTree>
    <p:extLst>
      <p:ext uri="{BB962C8B-B14F-4D97-AF65-F5344CB8AC3E}">
        <p14:creationId xmlns:p14="http://schemas.microsoft.com/office/powerpoint/2010/main" val="1225605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946E48-2F56-4E6B-B2C9-C4387E8C6626}"/>
              </a:ext>
            </a:extLst>
          </p:cNvPr>
          <p:cNvSpPr>
            <a:spLocks noGrp="1"/>
          </p:cNvSpPr>
          <p:nvPr>
            <p:ph type="sldNum" sz="quarter" idx="12"/>
          </p:nvPr>
        </p:nvSpPr>
        <p:spPr/>
        <p:txBody>
          <a:bodyPr/>
          <a:lstStyle/>
          <a:p>
            <a:fld id="{4FAB73BC-B049-4115-A692-8D63A059BFB8}" type="slidenum">
              <a:rPr lang="en-US" smtClean="0"/>
              <a:pPr/>
              <a:t>25</a:t>
            </a:fld>
            <a:endParaRPr lang="en-US"/>
          </a:p>
        </p:txBody>
      </p:sp>
      <p:sp>
        <p:nvSpPr>
          <p:cNvPr id="2" name="Title 1">
            <a:extLst>
              <a:ext uri="{FF2B5EF4-FFF2-40B4-BE49-F238E27FC236}">
                <a16:creationId xmlns:a16="http://schemas.microsoft.com/office/drawing/2014/main" id="{E340B9D4-D7D3-4F70-845E-8F5DAFAD88A8}"/>
              </a:ext>
            </a:extLst>
          </p:cNvPr>
          <p:cNvSpPr>
            <a:spLocks noGrp="1"/>
          </p:cNvSpPr>
          <p:nvPr>
            <p:ph type="title"/>
          </p:nvPr>
        </p:nvSpPr>
        <p:spPr/>
        <p:txBody>
          <a:bodyPr/>
          <a:lstStyle/>
          <a:p>
            <a:r>
              <a:rPr lang="en-US" dirty="0">
                <a:solidFill>
                  <a:schemeClr val="bg1"/>
                </a:solidFill>
              </a:rPr>
              <a:t>HWC data review meetings</a:t>
            </a:r>
          </a:p>
        </p:txBody>
      </p:sp>
      <p:sp>
        <p:nvSpPr>
          <p:cNvPr id="3" name="Content Placeholder 2">
            <a:extLst>
              <a:ext uri="{FF2B5EF4-FFF2-40B4-BE49-F238E27FC236}">
                <a16:creationId xmlns:a16="http://schemas.microsoft.com/office/drawing/2014/main" id="{A6E22110-9320-4D44-8225-47127D7DCC18}"/>
              </a:ext>
            </a:extLst>
          </p:cNvPr>
          <p:cNvSpPr>
            <a:spLocks noGrp="1"/>
          </p:cNvSpPr>
          <p:nvPr>
            <p:ph idx="1"/>
          </p:nvPr>
        </p:nvSpPr>
        <p:spPr>
          <a:xfrm>
            <a:off x="7434744" y="996696"/>
            <a:ext cx="14632305" cy="10241280"/>
          </a:xfrm>
        </p:spPr>
        <p:txBody>
          <a:bodyPr/>
          <a:lstStyle/>
          <a:p>
            <a:r>
              <a:rPr lang="en-US" dirty="0"/>
              <a:t>HWC school teams meet regularly for data review meetings to discuss data and decide on next steps.</a:t>
            </a:r>
            <a:r>
              <a:rPr lang="en-US" strike="sngStrike" dirty="0"/>
              <a:t> </a:t>
            </a:r>
          </a:p>
          <a:p>
            <a:r>
              <a:rPr lang="en-US" dirty="0"/>
              <a:t>During a data review meeting, the HWC school team:</a:t>
            </a:r>
          </a:p>
          <a:p>
            <a:pPr lvl="1">
              <a:buFont typeface="Times New Roman" panose="02020603050405020304" pitchFamily="18" charset="0"/>
              <a:buChar char="–"/>
            </a:pPr>
            <a:r>
              <a:rPr lang="en-US" sz="4400" dirty="0"/>
              <a:t>Discusses HWC implementation and student outcome data for a given cycle,</a:t>
            </a:r>
          </a:p>
          <a:p>
            <a:pPr lvl="1">
              <a:buFont typeface="Times New Roman" panose="02020603050405020304" pitchFamily="18" charset="0"/>
              <a:buChar char="–"/>
            </a:pPr>
            <a:r>
              <a:rPr lang="en-US" sz="4400" dirty="0"/>
              <a:t>Looks across cycles to compare data over time, and</a:t>
            </a:r>
          </a:p>
          <a:p>
            <a:pPr lvl="1">
              <a:buFont typeface="Times New Roman" panose="02020603050405020304" pitchFamily="18" charset="0"/>
              <a:buChar char="–"/>
            </a:pPr>
            <a:r>
              <a:rPr lang="en-US" sz="4400" dirty="0"/>
              <a:t>Decides on next steps to improve program implementation and supports for students. </a:t>
            </a:r>
          </a:p>
        </p:txBody>
      </p:sp>
      <p:sp>
        <p:nvSpPr>
          <p:cNvPr id="6" name="TextBox 5">
            <a:extLst>
              <a:ext uri="{FF2B5EF4-FFF2-40B4-BE49-F238E27FC236}">
                <a16:creationId xmlns:a16="http://schemas.microsoft.com/office/drawing/2014/main" id="{55407551-C1E3-4AB1-A58D-3C0E195765B2}"/>
              </a:ext>
            </a:extLst>
          </p:cNvPr>
          <p:cNvSpPr txBox="1"/>
          <p:nvPr/>
        </p:nvSpPr>
        <p:spPr>
          <a:xfrm>
            <a:off x="16002093" y="11636634"/>
            <a:ext cx="8331200" cy="369332"/>
          </a:xfrm>
          <a:prstGeom prst="rect">
            <a:avLst/>
          </a:prstGeom>
          <a:noFill/>
        </p:spPr>
        <p:txBody>
          <a:bodyPr wrap="square" rtlCol="0">
            <a:spAutoFit/>
          </a:bodyPr>
          <a:lstStyle/>
          <a:p>
            <a:r>
              <a:rPr lang="en-US" sz="1800">
                <a:latin typeface="+mj-lt"/>
              </a:rPr>
              <a:t>Source: http://twentytwo.fibreculturejournal.org/files/2014/02/FCJ-154Fig1.jpg</a:t>
            </a:r>
          </a:p>
        </p:txBody>
      </p:sp>
      <p:pic>
        <p:nvPicPr>
          <p:cNvPr id="5" name="Picture 4" descr="&quot; &quot;">
            <a:extLst>
              <a:ext uri="{FF2B5EF4-FFF2-40B4-BE49-F238E27FC236}">
                <a16:creationId xmlns:a16="http://schemas.microsoft.com/office/drawing/2014/main" id="{F83BBAB9-F047-4269-874E-0AC31540F7C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83" t="3805" r="183" b="-3805"/>
          <a:stretch/>
        </p:blipFill>
        <p:spPr>
          <a:xfrm>
            <a:off x="18165597" y="8057971"/>
            <a:ext cx="5256860" cy="3488081"/>
          </a:xfrm>
          <a:prstGeom prst="rect">
            <a:avLst/>
          </a:prstGeom>
        </p:spPr>
      </p:pic>
    </p:spTree>
    <p:extLst>
      <p:ext uri="{BB962C8B-B14F-4D97-AF65-F5344CB8AC3E}">
        <p14:creationId xmlns:p14="http://schemas.microsoft.com/office/powerpoint/2010/main" val="487581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E22731-516E-47BD-9911-C3205BB9D61F}"/>
              </a:ext>
            </a:extLst>
          </p:cNvPr>
          <p:cNvSpPr>
            <a:spLocks noGrp="1"/>
          </p:cNvSpPr>
          <p:nvPr>
            <p:ph type="ctrTitle" idx="4294967295"/>
          </p:nvPr>
        </p:nvSpPr>
        <p:spPr>
          <a:xfrm>
            <a:off x="1851343" y="5241925"/>
            <a:ext cx="15098712" cy="3232150"/>
          </a:xfrm>
        </p:spPr>
        <p:txBody>
          <a:bodyPr>
            <a:normAutofit/>
          </a:bodyPr>
          <a:lstStyle/>
          <a:p>
            <a:pPr algn="ctr"/>
            <a:r>
              <a:rPr lang="en-US" sz="9000" dirty="0">
                <a:solidFill>
                  <a:schemeClr val="tx1">
                    <a:lumMod val="65000"/>
                    <a:lumOff val="35000"/>
                  </a:schemeClr>
                </a:solidFill>
              </a:rPr>
              <a:t>Materials to Support Handle With Care Data Monitoring</a:t>
            </a:r>
            <a:endParaRPr lang="en-US" sz="9000" i="1" dirty="0">
              <a:solidFill>
                <a:schemeClr val="tx1">
                  <a:lumMod val="65000"/>
                  <a:lumOff val="35000"/>
                </a:schemeClr>
              </a:solidFill>
            </a:endParaRPr>
          </a:p>
        </p:txBody>
      </p:sp>
    </p:spTree>
    <p:extLst>
      <p:ext uri="{BB962C8B-B14F-4D97-AF65-F5344CB8AC3E}">
        <p14:creationId xmlns:p14="http://schemas.microsoft.com/office/powerpoint/2010/main" val="939861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46CC20-0F34-487D-B248-5B1726733C68}"/>
              </a:ext>
            </a:extLst>
          </p:cNvPr>
          <p:cNvSpPr>
            <a:spLocks noGrp="1"/>
          </p:cNvSpPr>
          <p:nvPr>
            <p:ph type="sldNum" sz="quarter" idx="12"/>
          </p:nvPr>
        </p:nvSpPr>
        <p:spPr/>
        <p:txBody>
          <a:bodyPr/>
          <a:lstStyle/>
          <a:p>
            <a:fld id="{BA8CF1B3-96A0-D24B-B5C9-B5B93FF4523E}" type="slidenum">
              <a:rPr lang="uk-UA" smtClean="0"/>
              <a:pPr/>
              <a:t>27</a:t>
            </a:fld>
            <a:endParaRPr lang="uk-UA"/>
          </a:p>
        </p:txBody>
      </p:sp>
      <p:sp>
        <p:nvSpPr>
          <p:cNvPr id="2" name="Title 1">
            <a:extLst>
              <a:ext uri="{FF2B5EF4-FFF2-40B4-BE49-F238E27FC236}">
                <a16:creationId xmlns:a16="http://schemas.microsoft.com/office/drawing/2014/main" id="{B51C7756-2FFB-4BB6-8854-B2EAADEB6545}"/>
              </a:ext>
            </a:extLst>
          </p:cNvPr>
          <p:cNvSpPr>
            <a:spLocks noGrp="1"/>
          </p:cNvSpPr>
          <p:nvPr>
            <p:ph type="ctrTitle" idx="4294967295"/>
          </p:nvPr>
        </p:nvSpPr>
        <p:spPr>
          <a:xfrm>
            <a:off x="704166" y="921223"/>
            <a:ext cx="22098000" cy="1219200"/>
          </a:xfrm>
        </p:spPr>
        <p:txBody>
          <a:bodyPr>
            <a:normAutofit/>
          </a:bodyPr>
          <a:lstStyle/>
          <a:p>
            <a:r>
              <a:rPr lang="en-US" dirty="0">
                <a:solidFill>
                  <a:schemeClr val="tx1">
                    <a:lumMod val="65000"/>
                    <a:lumOff val="35000"/>
                  </a:schemeClr>
                </a:solidFill>
              </a:rPr>
              <a:t>Overview of HWC materials</a:t>
            </a:r>
          </a:p>
        </p:txBody>
      </p:sp>
      <p:sp>
        <p:nvSpPr>
          <p:cNvPr id="5" name="Content Placeholder 7">
            <a:extLst>
              <a:ext uri="{FF2B5EF4-FFF2-40B4-BE49-F238E27FC236}">
                <a16:creationId xmlns:a16="http://schemas.microsoft.com/office/drawing/2014/main" id="{93E950B9-4113-4BB0-86E0-D3F9A4910A26}"/>
              </a:ext>
            </a:extLst>
          </p:cNvPr>
          <p:cNvSpPr>
            <a:spLocks noGrp="1"/>
          </p:cNvSpPr>
          <p:nvPr>
            <p:ph type="body" sz="quarter" idx="4294967295"/>
          </p:nvPr>
        </p:nvSpPr>
        <p:spPr>
          <a:xfrm>
            <a:off x="704166" y="2796363"/>
            <a:ext cx="10894366" cy="4387156"/>
          </a:xfrm>
        </p:spPr>
        <p:txBody>
          <a:bodyPr anchor="t">
            <a:noAutofit/>
          </a:bodyPr>
          <a:lstStyle/>
          <a:p>
            <a:pPr marL="91440" indent="0">
              <a:spcBef>
                <a:spcPts val="1800"/>
              </a:spcBef>
              <a:buNone/>
            </a:pPr>
            <a:r>
              <a:rPr lang="en-US" sz="5998" dirty="0"/>
              <a:t>Two HWC Excel Workbooks</a:t>
            </a:r>
          </a:p>
          <a:p>
            <a:pPr marL="695325" lvl="1" indent="-603250">
              <a:spcBef>
                <a:spcPts val="1800"/>
              </a:spcBef>
              <a:buFont typeface="+mj-lt"/>
              <a:buAutoNum type="arabicPeriod"/>
            </a:pPr>
            <a:r>
              <a:rPr lang="en-US" sz="4800" dirty="0"/>
              <a:t>HWC School Counselor Workbook</a:t>
            </a:r>
          </a:p>
          <a:p>
            <a:pPr marL="695325" lvl="1" indent="-603250">
              <a:spcBef>
                <a:spcPts val="1800"/>
              </a:spcBef>
              <a:buFont typeface="+mj-lt"/>
              <a:buAutoNum type="arabicPeriod"/>
            </a:pPr>
            <a:r>
              <a:rPr lang="en-US" sz="4800" dirty="0"/>
              <a:t>HWC Data Lead Workbook </a:t>
            </a:r>
          </a:p>
        </p:txBody>
      </p:sp>
      <p:sp>
        <p:nvSpPr>
          <p:cNvPr id="12" name="TextBox 11">
            <a:extLst>
              <a:ext uri="{FF2B5EF4-FFF2-40B4-BE49-F238E27FC236}">
                <a16:creationId xmlns:a16="http://schemas.microsoft.com/office/drawing/2014/main" id="{F1F361EE-B026-438A-AE97-3B7A453B9E07}"/>
              </a:ext>
            </a:extLst>
          </p:cNvPr>
          <p:cNvSpPr txBox="1"/>
          <p:nvPr/>
        </p:nvSpPr>
        <p:spPr>
          <a:xfrm>
            <a:off x="13270383" y="2692913"/>
            <a:ext cx="10508678" cy="3784369"/>
          </a:xfrm>
          <a:prstGeom prst="rect">
            <a:avLst/>
          </a:prstGeom>
          <a:noFill/>
        </p:spPr>
        <p:txBody>
          <a:bodyPr wrap="square">
            <a:spAutoFit/>
          </a:bodyPr>
          <a:lstStyle/>
          <a:p>
            <a:pPr>
              <a:spcBef>
                <a:spcPts val="1800"/>
              </a:spcBef>
            </a:pPr>
            <a:r>
              <a:rPr lang="en-US" sz="5998" i="1" dirty="0">
                <a:solidFill>
                  <a:schemeClr val="tx1">
                    <a:lumMod val="65000"/>
                    <a:lumOff val="35000"/>
                  </a:schemeClr>
                </a:solidFill>
                <a:latin typeface="+mj-lt"/>
              </a:rPr>
              <a:t>Using Data to Support Program Improvement: A Guide for Monitoring HWC in Schools </a:t>
            </a:r>
            <a:br>
              <a:rPr lang="en-US" sz="5998" dirty="0">
                <a:solidFill>
                  <a:schemeClr val="tx1">
                    <a:lumMod val="65000"/>
                    <a:lumOff val="35000"/>
                  </a:schemeClr>
                </a:solidFill>
                <a:latin typeface="+mj-lt"/>
              </a:rPr>
            </a:br>
            <a:r>
              <a:rPr lang="en-US" sz="5998" dirty="0">
                <a:solidFill>
                  <a:schemeClr val="tx1">
                    <a:lumMod val="65000"/>
                    <a:lumOff val="35000"/>
                  </a:schemeClr>
                </a:solidFill>
                <a:latin typeface="+mj-lt"/>
              </a:rPr>
              <a:t>(the </a:t>
            </a:r>
            <a:r>
              <a:rPr lang="en-US" sz="5998" i="1" dirty="0">
                <a:solidFill>
                  <a:schemeClr val="tx1">
                    <a:lumMod val="65000"/>
                    <a:lumOff val="35000"/>
                  </a:schemeClr>
                </a:solidFill>
                <a:latin typeface="+mj-lt"/>
              </a:rPr>
              <a:t>Guide</a:t>
            </a:r>
            <a:r>
              <a:rPr lang="en-US" sz="5998" dirty="0">
                <a:solidFill>
                  <a:schemeClr val="tx1">
                    <a:lumMod val="65000"/>
                    <a:lumOff val="35000"/>
                  </a:schemeClr>
                </a:solidFill>
                <a:latin typeface="+mj-lt"/>
              </a:rPr>
              <a:t>)</a:t>
            </a:r>
          </a:p>
        </p:txBody>
      </p:sp>
      <p:pic>
        <p:nvPicPr>
          <p:cNvPr id="14" name="Graphic 13" descr="&quot; &quot;">
            <a:extLst>
              <a:ext uri="{FF2B5EF4-FFF2-40B4-BE49-F238E27FC236}">
                <a16:creationId xmlns:a16="http://schemas.microsoft.com/office/drawing/2014/main" id="{3B52F2E7-7183-4413-9717-3E01B989F9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94527" y="7059994"/>
            <a:ext cx="3110756" cy="2940720"/>
          </a:xfrm>
          <a:prstGeom prst="rect">
            <a:avLst/>
          </a:prstGeom>
        </p:spPr>
      </p:pic>
      <p:cxnSp>
        <p:nvCxnSpPr>
          <p:cNvPr id="15" name="Straight Connector 14" descr="&quot; &quot;">
            <a:extLst>
              <a:ext uri="{FF2B5EF4-FFF2-40B4-BE49-F238E27FC236}">
                <a16:creationId xmlns:a16="http://schemas.microsoft.com/office/drawing/2014/main" id="{FD5AC27C-B4B2-489E-9986-D04D5C3DD585}"/>
              </a:ext>
            </a:extLst>
          </p:cNvPr>
          <p:cNvCxnSpPr/>
          <p:nvPr/>
        </p:nvCxnSpPr>
        <p:spPr>
          <a:xfrm flipH="1">
            <a:off x="4362035" y="7772950"/>
            <a:ext cx="3733452" cy="3936632"/>
          </a:xfrm>
          <a:prstGeom prst="line">
            <a:avLst/>
          </a:prstGeom>
          <a:ln>
            <a:solidFill>
              <a:srgbClr val="576F7F"/>
            </a:solidFill>
          </a:ln>
        </p:spPr>
        <p:style>
          <a:lnRef idx="1">
            <a:schemeClr val="accent1"/>
          </a:lnRef>
          <a:fillRef idx="0">
            <a:schemeClr val="accent1"/>
          </a:fillRef>
          <a:effectRef idx="0">
            <a:schemeClr val="accent1"/>
          </a:effectRef>
          <a:fontRef idx="minor">
            <a:schemeClr val="tx1"/>
          </a:fontRef>
        </p:style>
      </p:cxnSp>
      <p:pic>
        <p:nvPicPr>
          <p:cNvPr id="16" name="Graphic 15" descr="&quot; &quot;">
            <a:extLst>
              <a:ext uri="{FF2B5EF4-FFF2-40B4-BE49-F238E27FC236}">
                <a16:creationId xmlns:a16="http://schemas.microsoft.com/office/drawing/2014/main" id="{1517BC37-4CC3-4B03-8222-F3171BDC95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43711" y="9240442"/>
            <a:ext cx="2861748" cy="2861748"/>
          </a:xfrm>
          <a:prstGeom prst="rect">
            <a:avLst/>
          </a:prstGeom>
        </p:spPr>
      </p:pic>
      <p:cxnSp>
        <p:nvCxnSpPr>
          <p:cNvPr id="18" name="Straight Connector 17" descr="&quot; &quot;">
            <a:extLst>
              <a:ext uri="{FF2B5EF4-FFF2-40B4-BE49-F238E27FC236}">
                <a16:creationId xmlns:a16="http://schemas.microsoft.com/office/drawing/2014/main" id="{8DC54129-8313-4C13-94FB-328EE2BDA16F}"/>
              </a:ext>
            </a:extLst>
          </p:cNvPr>
          <p:cNvCxnSpPr>
            <a:cxnSpLocks/>
          </p:cNvCxnSpPr>
          <p:nvPr/>
        </p:nvCxnSpPr>
        <p:spPr>
          <a:xfrm>
            <a:off x="12241613" y="2643966"/>
            <a:ext cx="0" cy="9057760"/>
          </a:xfrm>
          <a:prstGeom prst="line">
            <a:avLst/>
          </a:prstGeom>
          <a:ln w="57150">
            <a:solidFill>
              <a:srgbClr val="FBB03B"/>
            </a:solidFill>
          </a:ln>
        </p:spPr>
        <p:style>
          <a:lnRef idx="3">
            <a:schemeClr val="dk1"/>
          </a:lnRef>
          <a:fillRef idx="0">
            <a:schemeClr val="dk1"/>
          </a:fillRef>
          <a:effectRef idx="2">
            <a:schemeClr val="dk1"/>
          </a:effectRef>
          <a:fontRef idx="minor">
            <a:schemeClr val="tx1"/>
          </a:fontRef>
        </p:style>
      </p:cxnSp>
      <p:pic>
        <p:nvPicPr>
          <p:cNvPr id="6" name="Graphic 5" descr="&quot; &quot;">
            <a:extLst>
              <a:ext uri="{FF2B5EF4-FFF2-40B4-BE49-F238E27FC236}">
                <a16:creationId xmlns:a16="http://schemas.microsoft.com/office/drawing/2014/main" id="{4006C962-F2DB-4AA4-8C4A-B1098BB8BF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868272" y="6622753"/>
            <a:ext cx="3480666" cy="3480666"/>
          </a:xfrm>
          <a:prstGeom prst="rect">
            <a:avLst/>
          </a:prstGeom>
        </p:spPr>
      </p:pic>
      <p:cxnSp>
        <p:nvCxnSpPr>
          <p:cNvPr id="13" name="Straight Connector 12" descr="&quot; &quot;">
            <a:extLst>
              <a:ext uri="{FF2B5EF4-FFF2-40B4-BE49-F238E27FC236}">
                <a16:creationId xmlns:a16="http://schemas.microsoft.com/office/drawing/2014/main" id="{543B9063-A798-4015-93DC-0710D42B6D86}"/>
              </a:ext>
            </a:extLst>
          </p:cNvPr>
          <p:cNvCxnSpPr/>
          <p:nvPr/>
        </p:nvCxnSpPr>
        <p:spPr>
          <a:xfrm flipH="1">
            <a:off x="15287337" y="7629840"/>
            <a:ext cx="3733452" cy="3936632"/>
          </a:xfrm>
          <a:prstGeom prst="line">
            <a:avLst/>
          </a:prstGeom>
          <a:ln>
            <a:solidFill>
              <a:srgbClr val="576F7F"/>
            </a:solidFill>
          </a:ln>
        </p:spPr>
        <p:style>
          <a:lnRef idx="1">
            <a:schemeClr val="accent1"/>
          </a:lnRef>
          <a:fillRef idx="0">
            <a:schemeClr val="accent1"/>
          </a:fillRef>
          <a:effectRef idx="0">
            <a:schemeClr val="accent1"/>
          </a:effectRef>
          <a:fontRef idx="minor">
            <a:schemeClr val="tx1"/>
          </a:fontRef>
        </p:style>
      </p:cxnSp>
      <p:pic>
        <p:nvPicPr>
          <p:cNvPr id="10" name="Graphic 9" descr="&quot; &quot;">
            <a:extLst>
              <a:ext uri="{FF2B5EF4-FFF2-40B4-BE49-F238E27FC236}">
                <a16:creationId xmlns:a16="http://schemas.microsoft.com/office/drawing/2014/main" id="{7FDACEE4-9284-4120-901B-02A3415C4A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357243" y="8876562"/>
            <a:ext cx="3373764" cy="3189352"/>
          </a:xfrm>
          <a:prstGeom prst="rect">
            <a:avLst/>
          </a:prstGeom>
        </p:spPr>
      </p:pic>
    </p:spTree>
    <p:extLst>
      <p:ext uri="{BB962C8B-B14F-4D97-AF65-F5344CB8AC3E}">
        <p14:creationId xmlns:p14="http://schemas.microsoft.com/office/powerpoint/2010/main" val="3720261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46CC20-0F34-487D-B248-5B1726733C68}"/>
              </a:ext>
            </a:extLst>
          </p:cNvPr>
          <p:cNvSpPr>
            <a:spLocks noGrp="1"/>
          </p:cNvSpPr>
          <p:nvPr>
            <p:ph type="sldNum" sz="quarter" idx="12"/>
          </p:nvPr>
        </p:nvSpPr>
        <p:spPr/>
        <p:txBody>
          <a:bodyPr/>
          <a:lstStyle/>
          <a:p>
            <a:fld id="{BA8CF1B3-96A0-D24B-B5C9-B5B93FF4523E}" type="slidenum">
              <a:rPr lang="uk-UA" smtClean="0"/>
              <a:pPr/>
              <a:t>28</a:t>
            </a:fld>
            <a:endParaRPr lang="uk-UA"/>
          </a:p>
        </p:txBody>
      </p:sp>
      <p:sp>
        <p:nvSpPr>
          <p:cNvPr id="2" name="Title 1">
            <a:extLst>
              <a:ext uri="{FF2B5EF4-FFF2-40B4-BE49-F238E27FC236}">
                <a16:creationId xmlns:a16="http://schemas.microsoft.com/office/drawing/2014/main" id="{B51C7756-2FFB-4BB6-8854-B2EAADEB6545}"/>
              </a:ext>
            </a:extLst>
          </p:cNvPr>
          <p:cNvSpPr>
            <a:spLocks noGrp="1"/>
          </p:cNvSpPr>
          <p:nvPr>
            <p:ph type="ctrTitle" idx="4294967295"/>
          </p:nvPr>
        </p:nvSpPr>
        <p:spPr>
          <a:xfrm>
            <a:off x="603692" y="948779"/>
            <a:ext cx="22096413" cy="1217612"/>
          </a:xfrm>
        </p:spPr>
        <p:txBody>
          <a:bodyPr>
            <a:normAutofit/>
          </a:bodyPr>
          <a:lstStyle/>
          <a:p>
            <a:r>
              <a:rPr lang="en-US" dirty="0">
                <a:solidFill>
                  <a:schemeClr val="tx1">
                    <a:lumMod val="65000"/>
                    <a:lumOff val="35000"/>
                  </a:schemeClr>
                </a:solidFill>
              </a:rPr>
              <a:t>HWC School Counselor Workbook</a:t>
            </a:r>
          </a:p>
        </p:txBody>
      </p:sp>
      <p:sp>
        <p:nvSpPr>
          <p:cNvPr id="16" name="TextBox 15">
            <a:extLst>
              <a:ext uri="{FF2B5EF4-FFF2-40B4-BE49-F238E27FC236}">
                <a16:creationId xmlns:a16="http://schemas.microsoft.com/office/drawing/2014/main" id="{95C25B3E-CD2F-463A-9AF7-B7F50AC42B92}"/>
              </a:ext>
            </a:extLst>
          </p:cNvPr>
          <p:cNvSpPr txBox="1"/>
          <p:nvPr/>
        </p:nvSpPr>
        <p:spPr>
          <a:xfrm>
            <a:off x="10754683" y="2834084"/>
            <a:ext cx="12276900" cy="769441"/>
          </a:xfrm>
          <a:prstGeom prst="rect">
            <a:avLst/>
          </a:prstGeom>
          <a:solidFill>
            <a:srgbClr val="576F7F"/>
          </a:solidFill>
        </p:spPr>
        <p:txBody>
          <a:bodyPr wrap="square" rtlCol="0">
            <a:spAutoFit/>
          </a:bodyPr>
          <a:lstStyle/>
          <a:p>
            <a:r>
              <a:rPr lang="en-US" sz="4400">
                <a:solidFill>
                  <a:schemeClr val="bg1"/>
                </a:solidFill>
                <a:latin typeface="+mj-lt"/>
              </a:rPr>
              <a:t>What is the HWC School Counselor Workbook?</a:t>
            </a:r>
          </a:p>
        </p:txBody>
      </p:sp>
      <p:sp>
        <p:nvSpPr>
          <p:cNvPr id="5" name="Content Placeholder 7">
            <a:extLst>
              <a:ext uri="{FF2B5EF4-FFF2-40B4-BE49-F238E27FC236}">
                <a16:creationId xmlns:a16="http://schemas.microsoft.com/office/drawing/2014/main" id="{93E950B9-4113-4BB0-86E0-D3F9A4910A26}"/>
              </a:ext>
            </a:extLst>
          </p:cNvPr>
          <p:cNvSpPr>
            <a:spLocks noGrp="1"/>
          </p:cNvSpPr>
          <p:nvPr>
            <p:ph type="body" sz="quarter" idx="4294967295"/>
          </p:nvPr>
        </p:nvSpPr>
        <p:spPr>
          <a:xfrm>
            <a:off x="10754683" y="3900625"/>
            <a:ext cx="11947525" cy="4294187"/>
          </a:xfrm>
        </p:spPr>
        <p:txBody>
          <a:bodyPr>
            <a:noAutofit/>
          </a:bodyPr>
          <a:lstStyle/>
          <a:p>
            <a:pPr marL="457108" lvl="1" indent="0">
              <a:buNone/>
            </a:pPr>
            <a:r>
              <a:rPr lang="en-US" sz="3600" dirty="0">
                <a:latin typeface="+mj-lt"/>
              </a:rPr>
              <a:t>Excel document that allows school counselors to capture:</a:t>
            </a:r>
          </a:p>
          <a:p>
            <a:pPr marL="1011238" lvl="1" indent="-365760">
              <a:buFont typeface="Arial" panose="020B0604020202020204" pitchFamily="34" charset="0"/>
              <a:buChar char="•"/>
            </a:pPr>
            <a:r>
              <a:rPr lang="en-US" sz="3600" dirty="0">
                <a:latin typeface="+mj-lt"/>
              </a:rPr>
              <a:t>Number of school counselor referrals for students identified for HWC support</a:t>
            </a:r>
          </a:p>
          <a:p>
            <a:pPr marL="1011238" lvl="1" indent="-365760">
              <a:buFont typeface="Arial" panose="020B0604020202020204" pitchFamily="34" charset="0"/>
              <a:buChar char="•"/>
            </a:pPr>
            <a:r>
              <a:rPr lang="en-US" sz="3600" dirty="0">
                <a:latin typeface="+mj-lt"/>
              </a:rPr>
              <a:t>Number of external mental health provider referrals for students identified for HWC support.</a:t>
            </a:r>
          </a:p>
          <a:p>
            <a:pPr marL="457108" lvl="1" indent="0">
              <a:buNone/>
            </a:pPr>
            <a:r>
              <a:rPr lang="en-US" sz="3600" dirty="0">
                <a:latin typeface="+mj-lt"/>
              </a:rPr>
              <a:t>*A paper version of this workbook is available for school counselors to use in place of the Excel file.</a:t>
            </a:r>
          </a:p>
        </p:txBody>
      </p:sp>
      <p:sp>
        <p:nvSpPr>
          <p:cNvPr id="4" name="TextBox 3">
            <a:extLst>
              <a:ext uri="{FF2B5EF4-FFF2-40B4-BE49-F238E27FC236}">
                <a16:creationId xmlns:a16="http://schemas.microsoft.com/office/drawing/2014/main" id="{6248EB1C-1187-4656-9BD6-C55E896D4E8A}"/>
              </a:ext>
            </a:extLst>
          </p:cNvPr>
          <p:cNvSpPr txBox="1"/>
          <p:nvPr/>
        </p:nvSpPr>
        <p:spPr>
          <a:xfrm>
            <a:off x="10846880" y="8427498"/>
            <a:ext cx="12305726" cy="1323439"/>
          </a:xfrm>
          <a:prstGeom prst="rect">
            <a:avLst/>
          </a:prstGeom>
          <a:solidFill>
            <a:srgbClr val="576F7F"/>
          </a:solidFill>
        </p:spPr>
        <p:txBody>
          <a:bodyPr wrap="square" rtlCol="0">
            <a:spAutoFit/>
          </a:bodyPr>
          <a:lstStyle/>
          <a:p>
            <a:r>
              <a:rPr lang="en-US" sz="4000">
                <a:solidFill>
                  <a:schemeClr val="bg1"/>
                </a:solidFill>
                <a:latin typeface="+mj-lt"/>
              </a:rPr>
              <a:t>What is the purpose of the HWC School Counselor Workbook?</a:t>
            </a:r>
          </a:p>
        </p:txBody>
      </p:sp>
      <p:sp>
        <p:nvSpPr>
          <p:cNvPr id="15" name="TextBox 14">
            <a:extLst>
              <a:ext uri="{FF2B5EF4-FFF2-40B4-BE49-F238E27FC236}">
                <a16:creationId xmlns:a16="http://schemas.microsoft.com/office/drawing/2014/main" id="{C6B6F2ED-907A-4EAD-A5EF-27892773B064}"/>
              </a:ext>
            </a:extLst>
          </p:cNvPr>
          <p:cNvSpPr txBox="1"/>
          <p:nvPr/>
        </p:nvSpPr>
        <p:spPr>
          <a:xfrm>
            <a:off x="11057895" y="9983623"/>
            <a:ext cx="12633138" cy="2677656"/>
          </a:xfrm>
          <a:prstGeom prst="rect">
            <a:avLst/>
          </a:prstGeom>
          <a:noFill/>
        </p:spPr>
        <p:txBody>
          <a:bodyPr wrap="square">
            <a:spAutoFit/>
          </a:bodyPr>
          <a:lstStyle/>
          <a:p>
            <a:pPr algn="l" rtl="0" fontAlgn="base"/>
            <a:r>
              <a:rPr lang="en-US" sz="3600">
                <a:solidFill>
                  <a:srgbClr val="576F7F"/>
                </a:solidFill>
                <a:latin typeface="+mj-lt"/>
              </a:rPr>
              <a:t>Supports school counselors to document and monitor interactions with students identified for HWC support ​</a:t>
            </a:r>
          </a:p>
          <a:p>
            <a:pPr marL="457108" lvl="1"/>
            <a:endParaRPr lang="en-US" sz="9600">
              <a:latin typeface="+mj-lt"/>
            </a:endParaRPr>
          </a:p>
        </p:txBody>
      </p:sp>
      <p:pic>
        <p:nvPicPr>
          <p:cNvPr id="7" name="Picture 6" descr="A screenshot of a Referral Data Entry tab from the HWC School Counselor workbook. It includes instructions for how to input data and how and when to share the summary information with the data lead. The tab includes a HWC supports log with the following columns: date of referral, student ID, referring teacher name(s), number of teacher referrals for this student this cycle, number of counseling sessions with this student this cycle, and did you refer this student to an external mental health provider (this cycle)?">
            <a:extLst>
              <a:ext uri="{FF2B5EF4-FFF2-40B4-BE49-F238E27FC236}">
                <a16:creationId xmlns:a16="http://schemas.microsoft.com/office/drawing/2014/main" id="{76338913-6326-4621-94FB-075FB4BC880F}"/>
              </a:ext>
            </a:extLst>
          </p:cNvPr>
          <p:cNvPicPr>
            <a:picLocks noChangeAspect="1"/>
          </p:cNvPicPr>
          <p:nvPr/>
        </p:nvPicPr>
        <p:blipFill>
          <a:blip r:embed="rId3"/>
          <a:stretch>
            <a:fillRect/>
          </a:stretch>
        </p:blipFill>
        <p:spPr>
          <a:xfrm>
            <a:off x="603692" y="3262653"/>
            <a:ext cx="9350526" cy="6464934"/>
          </a:xfrm>
          <a:prstGeom prst="rect">
            <a:avLst/>
          </a:prstGeom>
        </p:spPr>
      </p:pic>
      <p:sp>
        <p:nvSpPr>
          <p:cNvPr id="9" name="TextBox 8">
            <a:extLst>
              <a:ext uri="{FF2B5EF4-FFF2-40B4-BE49-F238E27FC236}">
                <a16:creationId xmlns:a16="http://schemas.microsoft.com/office/drawing/2014/main" id="{E749507B-1EEB-46A9-AD95-7A6A1297DAFA}"/>
              </a:ext>
            </a:extLst>
          </p:cNvPr>
          <p:cNvSpPr txBox="1"/>
          <p:nvPr/>
        </p:nvSpPr>
        <p:spPr>
          <a:xfrm>
            <a:off x="1833367" y="9845361"/>
            <a:ext cx="8249790" cy="523220"/>
          </a:xfrm>
          <a:prstGeom prst="rect">
            <a:avLst/>
          </a:prstGeom>
          <a:noFill/>
        </p:spPr>
        <p:txBody>
          <a:bodyPr wrap="square" rtlCol="0">
            <a:spAutoFit/>
          </a:bodyPr>
          <a:lstStyle/>
          <a:p>
            <a:r>
              <a:rPr lang="en-US" sz="2800">
                <a:solidFill>
                  <a:srgbClr val="576F7F"/>
                </a:solidFill>
                <a:latin typeface="+mj-lt"/>
              </a:rPr>
              <a:t>Tab from the HWC School Counselor Workbook</a:t>
            </a:r>
            <a:endParaRPr lang="en-US" sz="2800" i="1">
              <a:solidFill>
                <a:srgbClr val="576F7F"/>
              </a:solidFill>
              <a:latin typeface="+mj-lt"/>
            </a:endParaRPr>
          </a:p>
        </p:txBody>
      </p:sp>
    </p:spTree>
    <p:extLst>
      <p:ext uri="{BB962C8B-B14F-4D97-AF65-F5344CB8AC3E}">
        <p14:creationId xmlns:p14="http://schemas.microsoft.com/office/powerpoint/2010/main" val="4194678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400" dirty="0">
                <a:latin typeface="Corbel"/>
                <a:cs typeface="Times New Roman"/>
              </a:rPr>
              <a:t>Monitoring Handle With Care (HWC) Implementation and Student Outcome Data</a:t>
            </a:r>
          </a:p>
        </p:txBody>
      </p:sp>
      <p:sp>
        <p:nvSpPr>
          <p:cNvPr id="3" name="Subtitle 2"/>
          <p:cNvSpPr>
            <a:spLocks noGrp="1"/>
          </p:cNvSpPr>
          <p:nvPr>
            <p:ph type="subTitle" idx="1"/>
          </p:nvPr>
        </p:nvSpPr>
        <p:spPr/>
        <p:txBody>
          <a:bodyPr>
            <a:normAutofit fontScale="92500" lnSpcReduction="20000"/>
          </a:bodyPr>
          <a:lstStyle/>
          <a:p>
            <a:r>
              <a:rPr lang="en-US" sz="3600" b="1"/>
              <a:t>Presenter name</a:t>
            </a:r>
          </a:p>
          <a:p>
            <a:r>
              <a:rPr lang="en-US" sz="3600" i="1"/>
              <a:t>Presenter title</a:t>
            </a:r>
          </a:p>
          <a:p>
            <a:r>
              <a:rPr lang="en-US" sz="3600"/>
              <a:t>Date</a:t>
            </a:r>
          </a:p>
        </p:txBody>
      </p:sp>
    </p:spTree>
    <p:extLst>
      <p:ext uri="{BB962C8B-B14F-4D97-AF65-F5344CB8AC3E}">
        <p14:creationId xmlns:p14="http://schemas.microsoft.com/office/powerpoint/2010/main" val="2281797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46CC20-0F34-487D-B248-5B1726733C68}"/>
              </a:ext>
            </a:extLst>
          </p:cNvPr>
          <p:cNvSpPr>
            <a:spLocks noGrp="1"/>
          </p:cNvSpPr>
          <p:nvPr>
            <p:ph type="sldNum" sz="quarter" idx="12"/>
          </p:nvPr>
        </p:nvSpPr>
        <p:spPr/>
        <p:txBody>
          <a:bodyPr/>
          <a:lstStyle/>
          <a:p>
            <a:fld id="{BA8CF1B3-96A0-D24B-B5C9-B5B93FF4523E}" type="slidenum">
              <a:rPr lang="uk-UA" smtClean="0"/>
              <a:pPr/>
              <a:t>29</a:t>
            </a:fld>
            <a:endParaRPr lang="uk-UA"/>
          </a:p>
        </p:txBody>
      </p:sp>
      <p:sp>
        <p:nvSpPr>
          <p:cNvPr id="2" name="Title 1">
            <a:extLst>
              <a:ext uri="{FF2B5EF4-FFF2-40B4-BE49-F238E27FC236}">
                <a16:creationId xmlns:a16="http://schemas.microsoft.com/office/drawing/2014/main" id="{B51C7756-2FFB-4BB6-8854-B2EAADEB6545}"/>
              </a:ext>
            </a:extLst>
          </p:cNvPr>
          <p:cNvSpPr>
            <a:spLocks noGrp="1"/>
          </p:cNvSpPr>
          <p:nvPr>
            <p:ph type="ctrTitle" idx="4294967295"/>
          </p:nvPr>
        </p:nvSpPr>
        <p:spPr>
          <a:xfrm>
            <a:off x="383373" y="713354"/>
            <a:ext cx="22096413" cy="1217612"/>
          </a:xfrm>
        </p:spPr>
        <p:txBody>
          <a:bodyPr>
            <a:normAutofit/>
          </a:bodyPr>
          <a:lstStyle/>
          <a:p>
            <a:r>
              <a:rPr lang="en-US" dirty="0">
                <a:solidFill>
                  <a:schemeClr val="tx1">
                    <a:lumMod val="65000"/>
                    <a:lumOff val="35000"/>
                  </a:schemeClr>
                </a:solidFill>
              </a:rPr>
              <a:t>HWC Data Lead Workbook</a:t>
            </a:r>
          </a:p>
        </p:txBody>
      </p:sp>
      <p:sp>
        <p:nvSpPr>
          <p:cNvPr id="16" name="TextBox 15">
            <a:extLst>
              <a:ext uri="{FF2B5EF4-FFF2-40B4-BE49-F238E27FC236}">
                <a16:creationId xmlns:a16="http://schemas.microsoft.com/office/drawing/2014/main" id="{95C25B3E-CD2F-463A-9AF7-B7F50AC42B92}"/>
              </a:ext>
            </a:extLst>
          </p:cNvPr>
          <p:cNvSpPr txBox="1"/>
          <p:nvPr/>
        </p:nvSpPr>
        <p:spPr>
          <a:xfrm>
            <a:off x="11075916" y="2363406"/>
            <a:ext cx="12108067" cy="769441"/>
          </a:xfrm>
          <a:prstGeom prst="rect">
            <a:avLst/>
          </a:prstGeom>
          <a:solidFill>
            <a:srgbClr val="576F7F"/>
          </a:solidFill>
        </p:spPr>
        <p:txBody>
          <a:bodyPr wrap="square" rtlCol="0">
            <a:spAutoFit/>
          </a:bodyPr>
          <a:lstStyle/>
          <a:p>
            <a:r>
              <a:rPr lang="en-US" sz="4400">
                <a:solidFill>
                  <a:schemeClr val="bg1"/>
                </a:solidFill>
                <a:latin typeface="+mj-lt"/>
              </a:rPr>
              <a:t>What is the HWC Data Lead Workbook?</a:t>
            </a:r>
          </a:p>
        </p:txBody>
      </p:sp>
      <p:sp>
        <p:nvSpPr>
          <p:cNvPr id="5" name="Content Placeholder 7">
            <a:extLst>
              <a:ext uri="{FF2B5EF4-FFF2-40B4-BE49-F238E27FC236}">
                <a16:creationId xmlns:a16="http://schemas.microsoft.com/office/drawing/2014/main" id="{93E950B9-4113-4BB0-86E0-D3F9A4910A26}"/>
              </a:ext>
            </a:extLst>
          </p:cNvPr>
          <p:cNvSpPr>
            <a:spLocks noGrp="1"/>
          </p:cNvSpPr>
          <p:nvPr>
            <p:ph type="body" sz="quarter" idx="4294967295"/>
          </p:nvPr>
        </p:nvSpPr>
        <p:spPr>
          <a:xfrm>
            <a:off x="11075916" y="3239599"/>
            <a:ext cx="12231687" cy="4770438"/>
          </a:xfrm>
        </p:spPr>
        <p:txBody>
          <a:bodyPr>
            <a:noAutofit/>
          </a:bodyPr>
          <a:lstStyle/>
          <a:p>
            <a:pPr marL="457108" lvl="1" indent="0">
              <a:buNone/>
            </a:pPr>
            <a:r>
              <a:rPr lang="en-US" sz="3600" dirty="0">
                <a:latin typeface="+mj-lt"/>
              </a:rPr>
              <a:t>Excel document that:</a:t>
            </a:r>
          </a:p>
          <a:p>
            <a:pPr marL="1028608" lvl="1" indent="-365760">
              <a:buFont typeface="Arial" panose="020B0604020202020204" pitchFamily="34" charset="0"/>
              <a:buChar char="•"/>
            </a:pPr>
            <a:r>
              <a:rPr lang="en-US" sz="3600" dirty="0">
                <a:latin typeface="+mj-lt"/>
              </a:rPr>
              <a:t>Includes data entry and dashboard tabs</a:t>
            </a:r>
          </a:p>
          <a:p>
            <a:pPr marL="1028608" lvl="1" indent="-365760">
              <a:buFont typeface="Arial" panose="020B0604020202020204" pitchFamily="34" charset="0"/>
              <a:buChar char="•"/>
            </a:pPr>
            <a:r>
              <a:rPr lang="en-US" sz="3600" dirty="0">
                <a:latin typeface="+mj-lt"/>
              </a:rPr>
              <a:t>Allows staff to capture data on: </a:t>
            </a:r>
          </a:p>
          <a:p>
            <a:pPr marL="1393825" lvl="2" indent="-369888">
              <a:buFontTx/>
              <a:buChar char="-"/>
            </a:pPr>
            <a:r>
              <a:rPr lang="en-US" sz="3400" dirty="0">
                <a:latin typeface="+mj-lt"/>
              </a:rPr>
              <a:t>HWC notices</a:t>
            </a:r>
          </a:p>
          <a:p>
            <a:pPr marL="1393825" lvl="2" indent="-369888">
              <a:buFontTx/>
              <a:buChar char="-"/>
            </a:pPr>
            <a:r>
              <a:rPr lang="en-US" sz="3400" dirty="0">
                <a:latin typeface="+mj-lt"/>
              </a:rPr>
              <a:t>Student outcome data (achievement, attendance, behavior)</a:t>
            </a:r>
          </a:p>
          <a:p>
            <a:pPr marL="1393825" lvl="2" indent="-369888">
              <a:buFontTx/>
              <a:buChar char="-"/>
            </a:pPr>
            <a:r>
              <a:rPr lang="en-US" sz="3400" dirty="0">
                <a:latin typeface="+mj-lt"/>
              </a:rPr>
              <a:t>Referrals to school counselors and external mental health providers</a:t>
            </a:r>
          </a:p>
        </p:txBody>
      </p:sp>
      <p:sp>
        <p:nvSpPr>
          <p:cNvPr id="4" name="TextBox 3">
            <a:extLst>
              <a:ext uri="{FF2B5EF4-FFF2-40B4-BE49-F238E27FC236}">
                <a16:creationId xmlns:a16="http://schemas.microsoft.com/office/drawing/2014/main" id="{6248EB1C-1187-4656-9BD6-C55E896D4E8A}"/>
              </a:ext>
            </a:extLst>
          </p:cNvPr>
          <p:cNvSpPr txBox="1"/>
          <p:nvPr/>
        </p:nvSpPr>
        <p:spPr>
          <a:xfrm>
            <a:off x="11224202" y="8116790"/>
            <a:ext cx="11959782" cy="1446550"/>
          </a:xfrm>
          <a:prstGeom prst="rect">
            <a:avLst/>
          </a:prstGeom>
          <a:solidFill>
            <a:srgbClr val="576F7F"/>
          </a:solidFill>
        </p:spPr>
        <p:txBody>
          <a:bodyPr wrap="square" rtlCol="0">
            <a:spAutoFit/>
          </a:bodyPr>
          <a:lstStyle/>
          <a:p>
            <a:r>
              <a:rPr lang="en-US" sz="4400" dirty="0">
                <a:solidFill>
                  <a:schemeClr val="bg1"/>
                </a:solidFill>
                <a:latin typeface="+mj-lt"/>
              </a:rPr>
              <a:t>What is the purpose of the HWC Data Lead Workbook?</a:t>
            </a:r>
          </a:p>
        </p:txBody>
      </p:sp>
      <p:sp>
        <p:nvSpPr>
          <p:cNvPr id="15" name="TextBox 14">
            <a:extLst>
              <a:ext uri="{FF2B5EF4-FFF2-40B4-BE49-F238E27FC236}">
                <a16:creationId xmlns:a16="http://schemas.microsoft.com/office/drawing/2014/main" id="{C6B6F2ED-907A-4EAD-A5EF-27892773B064}"/>
              </a:ext>
            </a:extLst>
          </p:cNvPr>
          <p:cNvSpPr txBox="1"/>
          <p:nvPr/>
        </p:nvSpPr>
        <p:spPr>
          <a:xfrm>
            <a:off x="11431580" y="9917129"/>
            <a:ext cx="11867120" cy="1754326"/>
          </a:xfrm>
          <a:prstGeom prst="rect">
            <a:avLst/>
          </a:prstGeom>
          <a:noFill/>
        </p:spPr>
        <p:txBody>
          <a:bodyPr wrap="square">
            <a:spAutoFit/>
          </a:bodyPr>
          <a:lstStyle/>
          <a:p>
            <a:pPr algn="l" rtl="0" fontAlgn="base"/>
            <a:r>
              <a:rPr lang="en-US" sz="3600">
                <a:solidFill>
                  <a:srgbClr val="576F7F"/>
                </a:solidFill>
                <a:latin typeface="+mj-lt"/>
                <a:cs typeface="Times New Roman" panose="02020603050405020304" pitchFamily="18" charset="0"/>
              </a:rPr>
              <a:t>Supports staff to document and monitor HWC implementation and student outcome data. Dashboard tabs include tables and graphs to support HWC school teams with data interpretation. </a:t>
            </a:r>
          </a:p>
        </p:txBody>
      </p:sp>
      <p:pic>
        <p:nvPicPr>
          <p:cNvPr id="7" name="Picture 6" descr="Screenshot of the Student Outcome Data Dashboard tab that has sections for behavior incidents, behavior incidents per student, attendance, and achievement for three groups: students identified for HWC support in this cycle (cycle HWC group), students identified for HWC support so far this year (Cumulative HWC group), and students in the whole school (Schoolwide Group). Each group's data is further broken into columns labeled &quot;this cycle&quot; and &quot;year to current cycle.&quot;">
            <a:extLst>
              <a:ext uri="{FF2B5EF4-FFF2-40B4-BE49-F238E27FC236}">
                <a16:creationId xmlns:a16="http://schemas.microsoft.com/office/drawing/2014/main" id="{87BFDF65-64F6-4AB9-A118-C7204163747E}"/>
              </a:ext>
            </a:extLst>
          </p:cNvPr>
          <p:cNvPicPr>
            <a:picLocks noChangeAspect="1"/>
          </p:cNvPicPr>
          <p:nvPr/>
        </p:nvPicPr>
        <p:blipFill>
          <a:blip r:embed="rId3"/>
          <a:stretch>
            <a:fillRect/>
          </a:stretch>
        </p:blipFill>
        <p:spPr>
          <a:xfrm>
            <a:off x="1660052" y="2850084"/>
            <a:ext cx="8190742" cy="6720912"/>
          </a:xfrm>
          <a:prstGeom prst="rect">
            <a:avLst/>
          </a:prstGeom>
        </p:spPr>
      </p:pic>
      <p:sp>
        <p:nvSpPr>
          <p:cNvPr id="9" name="TextBox 8">
            <a:extLst>
              <a:ext uri="{FF2B5EF4-FFF2-40B4-BE49-F238E27FC236}">
                <a16:creationId xmlns:a16="http://schemas.microsoft.com/office/drawing/2014/main" id="{1197B72C-05B6-47F7-8C83-22A8579A924E}"/>
              </a:ext>
            </a:extLst>
          </p:cNvPr>
          <p:cNvSpPr txBox="1"/>
          <p:nvPr/>
        </p:nvSpPr>
        <p:spPr>
          <a:xfrm>
            <a:off x="2072197" y="9864441"/>
            <a:ext cx="8249790" cy="523220"/>
          </a:xfrm>
          <a:prstGeom prst="rect">
            <a:avLst/>
          </a:prstGeom>
          <a:noFill/>
        </p:spPr>
        <p:txBody>
          <a:bodyPr wrap="square" rtlCol="0">
            <a:spAutoFit/>
          </a:bodyPr>
          <a:lstStyle/>
          <a:p>
            <a:r>
              <a:rPr lang="en-US" sz="2800">
                <a:latin typeface="+mj-lt"/>
              </a:rPr>
              <a:t>Dashboard tab from the HWC Data Lead Workbook</a:t>
            </a:r>
            <a:endParaRPr lang="en-US" sz="2800" i="1">
              <a:latin typeface="+mj-lt"/>
            </a:endParaRPr>
          </a:p>
        </p:txBody>
      </p:sp>
    </p:spTree>
    <p:extLst>
      <p:ext uri="{BB962C8B-B14F-4D97-AF65-F5344CB8AC3E}">
        <p14:creationId xmlns:p14="http://schemas.microsoft.com/office/powerpoint/2010/main" val="3203733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878D5A-E488-4C55-A829-A35EE8D53846}"/>
              </a:ext>
            </a:extLst>
          </p:cNvPr>
          <p:cNvSpPr>
            <a:spLocks noGrp="1"/>
          </p:cNvSpPr>
          <p:nvPr>
            <p:ph type="sldNum" sz="quarter" idx="12"/>
          </p:nvPr>
        </p:nvSpPr>
        <p:spPr/>
        <p:txBody>
          <a:bodyPr/>
          <a:lstStyle/>
          <a:p>
            <a:fld id="{330EA680-D336-4FF7-8B7A-9848BB0A1C32}" type="slidenum">
              <a:rPr lang="en-US" smtClean="0"/>
              <a:t>30</a:t>
            </a:fld>
            <a:endParaRPr lang="en-US"/>
          </a:p>
        </p:txBody>
      </p:sp>
      <p:sp>
        <p:nvSpPr>
          <p:cNvPr id="2" name="Title 1">
            <a:extLst>
              <a:ext uri="{FF2B5EF4-FFF2-40B4-BE49-F238E27FC236}">
                <a16:creationId xmlns:a16="http://schemas.microsoft.com/office/drawing/2014/main" id="{CE29A8DC-E982-4FF8-BD75-6521EE083010}"/>
              </a:ext>
            </a:extLst>
          </p:cNvPr>
          <p:cNvSpPr>
            <a:spLocks noGrp="1"/>
          </p:cNvSpPr>
          <p:nvPr>
            <p:ph type="title"/>
          </p:nvPr>
        </p:nvSpPr>
        <p:spPr/>
        <p:txBody>
          <a:bodyPr>
            <a:normAutofit/>
          </a:bodyPr>
          <a:lstStyle/>
          <a:p>
            <a:r>
              <a:rPr lang="en-US" dirty="0"/>
              <a:t>Using the HWC School Counselor Workbook</a:t>
            </a:r>
            <a:endParaRPr lang="en-US" dirty="0">
              <a:cs typeface="Calibri Light"/>
            </a:endParaRPr>
          </a:p>
        </p:txBody>
      </p:sp>
      <p:sp>
        <p:nvSpPr>
          <p:cNvPr id="5" name="Content Placeholder 4">
            <a:extLst>
              <a:ext uri="{FF2B5EF4-FFF2-40B4-BE49-F238E27FC236}">
                <a16:creationId xmlns:a16="http://schemas.microsoft.com/office/drawing/2014/main" id="{9D48394D-5AA4-4EF7-8991-DF38827AAAE7}"/>
              </a:ext>
            </a:extLst>
          </p:cNvPr>
          <p:cNvSpPr>
            <a:spLocks noGrp="1"/>
          </p:cNvSpPr>
          <p:nvPr>
            <p:ph idx="1"/>
          </p:nvPr>
        </p:nvSpPr>
        <p:spPr>
          <a:xfrm>
            <a:off x="7739544" y="1728216"/>
            <a:ext cx="14632305" cy="9202366"/>
          </a:xfrm>
        </p:spPr>
        <p:txBody>
          <a:bodyPr>
            <a:normAutofit fontScale="92500" lnSpcReduction="20000"/>
          </a:bodyPr>
          <a:lstStyle/>
          <a:p>
            <a:pPr>
              <a:spcAft>
                <a:spcPts val="600"/>
              </a:spcAft>
              <a:buFont typeface="Arial" panose="020B0604020202020204" pitchFamily="34" charset="0"/>
              <a:buChar char="•"/>
            </a:pPr>
            <a:r>
              <a:rPr lang="en-US" sz="4600" dirty="0">
                <a:cs typeface="Times New Roman"/>
              </a:rPr>
              <a:t>The HWC School Counselor Workbook includes the following tabs for viewing or inputting information:</a:t>
            </a:r>
          </a:p>
          <a:p>
            <a:pPr marL="804863" lvl="2" indent="-292100">
              <a:lnSpc>
                <a:spcPct val="110000"/>
              </a:lnSpc>
              <a:buFontTx/>
              <a:buChar char="-"/>
            </a:pPr>
            <a:r>
              <a:rPr lang="en-US" sz="4000" dirty="0">
                <a:latin typeface="+mj-lt"/>
              </a:rPr>
              <a:t>Instructions</a:t>
            </a:r>
          </a:p>
          <a:p>
            <a:pPr marL="804863" lvl="2" indent="-292100">
              <a:lnSpc>
                <a:spcPct val="110000"/>
              </a:lnSpc>
              <a:buFontTx/>
              <a:buChar char="-"/>
            </a:pPr>
            <a:r>
              <a:rPr lang="en-US" sz="4000" dirty="0">
                <a:latin typeface="+mj-lt"/>
              </a:rPr>
              <a:t>Header</a:t>
            </a:r>
          </a:p>
          <a:p>
            <a:pPr marL="804863" lvl="2" indent="-292100">
              <a:lnSpc>
                <a:spcPct val="110000"/>
              </a:lnSpc>
              <a:buFontTx/>
              <a:buChar char="-"/>
            </a:pPr>
            <a:r>
              <a:rPr lang="en-US" sz="4000" dirty="0">
                <a:latin typeface="+mj-lt"/>
              </a:rPr>
              <a:t>Summary</a:t>
            </a:r>
          </a:p>
          <a:p>
            <a:pPr marL="804863" lvl="2" indent="-292100">
              <a:lnSpc>
                <a:spcPct val="110000"/>
              </a:lnSpc>
              <a:buFontTx/>
              <a:buChar char="-"/>
            </a:pPr>
            <a:r>
              <a:rPr lang="en-US" sz="4000" dirty="0">
                <a:latin typeface="+mj-lt"/>
              </a:rPr>
              <a:t>Cycle tabs</a:t>
            </a:r>
          </a:p>
          <a:p>
            <a:pPr>
              <a:spcAft>
                <a:spcPts val="600"/>
              </a:spcAft>
              <a:buFont typeface="Arial" panose="020B0604020202020204" pitchFamily="34" charset="0"/>
              <a:buChar char="•"/>
            </a:pPr>
            <a:r>
              <a:rPr lang="en-US" sz="4600" dirty="0">
                <a:cs typeface="Times New Roman"/>
              </a:rPr>
              <a:t>The HWC school counselor responsibilities include the following: </a:t>
            </a:r>
          </a:p>
          <a:p>
            <a:pPr marL="804863" lvl="2" indent="-292100">
              <a:lnSpc>
                <a:spcPct val="120000"/>
              </a:lnSpc>
              <a:buFontTx/>
              <a:buChar char="-"/>
            </a:pPr>
            <a:r>
              <a:rPr lang="en-US" sz="4000" dirty="0">
                <a:latin typeface="+mj-lt"/>
              </a:rPr>
              <a:t>Add student referral information in the workbook</a:t>
            </a:r>
          </a:p>
          <a:p>
            <a:pPr marL="804863" lvl="2" indent="-292100">
              <a:lnSpc>
                <a:spcPct val="120000"/>
              </a:lnSpc>
              <a:buFontTx/>
              <a:buChar char="-"/>
            </a:pPr>
            <a:r>
              <a:rPr lang="en-US" sz="4000" dirty="0">
                <a:latin typeface="+mj-lt"/>
              </a:rPr>
              <a:t>Share student referral data with the data lead to add to the HWC Data Lead Workbook</a:t>
            </a:r>
          </a:p>
          <a:p>
            <a:pPr marL="804863" lvl="2" indent="-292100">
              <a:lnSpc>
                <a:spcPct val="120000"/>
              </a:lnSpc>
              <a:buFontTx/>
              <a:buChar char="-"/>
            </a:pPr>
            <a:r>
              <a:rPr lang="en-US" sz="4000" dirty="0"/>
              <a:t>Review data in the “Header” and “Summary” tabs and prepare to share these data during the data review meeting with the HWC school team</a:t>
            </a:r>
          </a:p>
        </p:txBody>
      </p:sp>
      <p:pic>
        <p:nvPicPr>
          <p:cNvPr id="3" name="Picture 4" descr="Tabs in the HWC School Counselor Workbook.">
            <a:extLst>
              <a:ext uri="{FF2B5EF4-FFF2-40B4-BE49-F238E27FC236}">
                <a16:creationId xmlns:a16="http://schemas.microsoft.com/office/drawing/2014/main" id="{F069C5EF-FB3A-4B9B-AA66-CA060B917EFD}"/>
              </a:ext>
            </a:extLst>
          </p:cNvPr>
          <p:cNvPicPr>
            <a:picLocks noChangeAspect="1"/>
          </p:cNvPicPr>
          <p:nvPr/>
        </p:nvPicPr>
        <p:blipFill>
          <a:blip r:embed="rId3"/>
          <a:stretch>
            <a:fillRect/>
          </a:stretch>
        </p:blipFill>
        <p:spPr>
          <a:xfrm>
            <a:off x="105104" y="11035662"/>
            <a:ext cx="24176966" cy="554888"/>
          </a:xfrm>
          <a:prstGeom prst="rect">
            <a:avLst/>
          </a:prstGeom>
        </p:spPr>
      </p:pic>
      <p:sp>
        <p:nvSpPr>
          <p:cNvPr id="6" name="TextBox 5">
            <a:extLst>
              <a:ext uri="{FF2B5EF4-FFF2-40B4-BE49-F238E27FC236}">
                <a16:creationId xmlns:a16="http://schemas.microsoft.com/office/drawing/2014/main" id="{A45E76D3-014D-48DF-A8C4-8E81F82C3E8C}"/>
              </a:ext>
            </a:extLst>
          </p:cNvPr>
          <p:cNvSpPr txBox="1"/>
          <p:nvPr/>
        </p:nvSpPr>
        <p:spPr>
          <a:xfrm>
            <a:off x="16819123" y="11635749"/>
            <a:ext cx="8249790" cy="523220"/>
          </a:xfrm>
          <a:prstGeom prst="rect">
            <a:avLst/>
          </a:prstGeom>
          <a:noFill/>
        </p:spPr>
        <p:txBody>
          <a:bodyPr wrap="square" rtlCol="0">
            <a:spAutoFit/>
          </a:bodyPr>
          <a:lstStyle/>
          <a:p>
            <a:r>
              <a:rPr lang="en-US" sz="2800">
                <a:solidFill>
                  <a:srgbClr val="576F7F"/>
                </a:solidFill>
                <a:latin typeface="+mj-lt"/>
              </a:rPr>
              <a:t>Tabs in the HWC School Counselor Workbook</a:t>
            </a:r>
            <a:endParaRPr lang="en-US" sz="2800" i="1">
              <a:solidFill>
                <a:srgbClr val="576F7F"/>
              </a:solidFill>
              <a:latin typeface="+mj-lt"/>
            </a:endParaRPr>
          </a:p>
        </p:txBody>
      </p:sp>
    </p:spTree>
    <p:extLst>
      <p:ext uri="{BB962C8B-B14F-4D97-AF65-F5344CB8AC3E}">
        <p14:creationId xmlns:p14="http://schemas.microsoft.com/office/powerpoint/2010/main" val="237837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878D5A-E488-4C55-A829-A35EE8D53846}"/>
              </a:ext>
            </a:extLst>
          </p:cNvPr>
          <p:cNvSpPr>
            <a:spLocks noGrp="1"/>
          </p:cNvSpPr>
          <p:nvPr>
            <p:ph type="sldNum" sz="quarter" idx="12"/>
          </p:nvPr>
        </p:nvSpPr>
        <p:spPr/>
        <p:txBody>
          <a:bodyPr/>
          <a:lstStyle/>
          <a:p>
            <a:fld id="{330EA680-D336-4FF7-8B7A-9848BB0A1C32}" type="slidenum">
              <a:rPr lang="en-US" smtClean="0"/>
              <a:t>31</a:t>
            </a:fld>
            <a:endParaRPr lang="en-US"/>
          </a:p>
        </p:txBody>
      </p:sp>
      <p:sp>
        <p:nvSpPr>
          <p:cNvPr id="8" name="Title 7">
            <a:extLst>
              <a:ext uri="{FF2B5EF4-FFF2-40B4-BE49-F238E27FC236}">
                <a16:creationId xmlns:a16="http://schemas.microsoft.com/office/drawing/2014/main" id="{0033BE3B-FF46-4505-BA37-345996F5D80A}"/>
              </a:ext>
            </a:extLst>
          </p:cNvPr>
          <p:cNvSpPr>
            <a:spLocks noGrp="1"/>
          </p:cNvSpPr>
          <p:nvPr>
            <p:ph type="title"/>
          </p:nvPr>
        </p:nvSpPr>
        <p:spPr/>
        <p:txBody>
          <a:bodyPr/>
          <a:lstStyle/>
          <a:p>
            <a:r>
              <a:rPr lang="en-US" dirty="0"/>
              <a:t>Using the HWC Data Lead Workbook</a:t>
            </a:r>
          </a:p>
        </p:txBody>
      </p:sp>
      <p:sp>
        <p:nvSpPr>
          <p:cNvPr id="3" name="Content Placeholder 2">
            <a:extLst>
              <a:ext uri="{FF2B5EF4-FFF2-40B4-BE49-F238E27FC236}">
                <a16:creationId xmlns:a16="http://schemas.microsoft.com/office/drawing/2014/main" id="{770F1C7A-E208-4F68-BFCC-539EDC5A6A42}"/>
              </a:ext>
            </a:extLst>
          </p:cNvPr>
          <p:cNvSpPr>
            <a:spLocks noGrp="1"/>
          </p:cNvSpPr>
          <p:nvPr>
            <p:ph idx="1"/>
          </p:nvPr>
        </p:nvSpPr>
        <p:spPr>
          <a:xfrm>
            <a:off x="7739544" y="1728216"/>
            <a:ext cx="14632305" cy="9451865"/>
          </a:xfrm>
        </p:spPr>
        <p:txBody>
          <a:bodyPr>
            <a:normAutofit fontScale="70000" lnSpcReduction="20000"/>
          </a:bodyPr>
          <a:lstStyle/>
          <a:p>
            <a:pPr>
              <a:spcAft>
                <a:spcPts val="600"/>
              </a:spcAft>
              <a:buFont typeface="Arial" panose="020B0604020202020204" pitchFamily="34" charset="0"/>
              <a:buChar char="•"/>
            </a:pPr>
            <a:r>
              <a:rPr lang="en-US" sz="5400" dirty="0">
                <a:cs typeface="Times New Roman"/>
              </a:rPr>
              <a:t>The HWC Data Lead Workbook includes the following tabs for viewing or inputting information: </a:t>
            </a:r>
          </a:p>
          <a:p>
            <a:pPr marL="804863" lvl="2" indent="-292100">
              <a:lnSpc>
                <a:spcPct val="120000"/>
              </a:lnSpc>
              <a:buFontTx/>
              <a:buChar char="-"/>
            </a:pPr>
            <a:r>
              <a:rPr lang="en-US" sz="4800" dirty="0">
                <a:latin typeface="+mj-lt"/>
              </a:rPr>
              <a:t>Instructions</a:t>
            </a:r>
          </a:p>
          <a:p>
            <a:pPr marL="804863" lvl="2" indent="-292100">
              <a:lnSpc>
                <a:spcPct val="120000"/>
              </a:lnSpc>
              <a:buFontTx/>
              <a:buChar char="-"/>
            </a:pPr>
            <a:r>
              <a:rPr lang="en-US" sz="4800" dirty="0">
                <a:latin typeface="+mj-lt"/>
              </a:rPr>
              <a:t>Teacher Roster (optional)</a:t>
            </a:r>
          </a:p>
          <a:p>
            <a:pPr marL="804863" lvl="2" indent="-292100">
              <a:lnSpc>
                <a:spcPct val="120000"/>
              </a:lnSpc>
              <a:buFontTx/>
              <a:buChar char="-"/>
            </a:pPr>
            <a:r>
              <a:rPr lang="en-US" sz="4800" dirty="0">
                <a:latin typeface="+mj-lt"/>
              </a:rPr>
              <a:t>Other Staff Roster (optional)</a:t>
            </a:r>
          </a:p>
          <a:p>
            <a:pPr marL="804863" lvl="2" indent="-292100">
              <a:lnSpc>
                <a:spcPct val="120000"/>
              </a:lnSpc>
              <a:buFontTx/>
              <a:buChar char="-"/>
            </a:pPr>
            <a:r>
              <a:rPr lang="en-US" sz="4800" dirty="0">
                <a:latin typeface="+mj-lt"/>
              </a:rPr>
              <a:t>Training and Documentation</a:t>
            </a:r>
          </a:p>
          <a:p>
            <a:pPr marL="804863" lvl="2" indent="-292100">
              <a:lnSpc>
                <a:spcPct val="120000"/>
              </a:lnSpc>
              <a:buFontTx/>
              <a:buChar char="-"/>
            </a:pPr>
            <a:r>
              <a:rPr lang="en-US" sz="4800" dirty="0">
                <a:latin typeface="+mj-lt"/>
              </a:rPr>
              <a:t>Enter Student Data</a:t>
            </a:r>
          </a:p>
          <a:p>
            <a:pPr marL="804863" lvl="2" indent="-292100">
              <a:lnSpc>
                <a:spcPct val="120000"/>
              </a:lnSpc>
              <a:buFontTx/>
              <a:buChar char="-"/>
            </a:pPr>
            <a:r>
              <a:rPr lang="en-US" sz="4800" dirty="0">
                <a:latin typeface="+mj-lt"/>
              </a:rPr>
              <a:t>Enter Cycle Data</a:t>
            </a:r>
          </a:p>
          <a:p>
            <a:pPr marL="804863" lvl="2" indent="-292100">
              <a:lnSpc>
                <a:spcPct val="120000"/>
              </a:lnSpc>
              <a:buFontTx/>
              <a:buChar char="-"/>
            </a:pPr>
            <a:r>
              <a:rPr lang="en-US" sz="4800" dirty="0">
                <a:latin typeface="+mj-lt"/>
              </a:rPr>
              <a:t>Implementation Data Dashboard</a:t>
            </a:r>
          </a:p>
          <a:p>
            <a:pPr marL="804863" lvl="2" indent="-292100">
              <a:lnSpc>
                <a:spcPct val="120000"/>
              </a:lnSpc>
              <a:buFontTx/>
              <a:buChar char="-"/>
            </a:pPr>
            <a:r>
              <a:rPr lang="en-US" sz="4800" dirty="0">
                <a:latin typeface="+mj-lt"/>
              </a:rPr>
              <a:t>Student Outcome Data Dashboard</a:t>
            </a:r>
            <a:endParaRPr lang="en-US" sz="5400" dirty="0">
              <a:cs typeface="Times New Roman"/>
            </a:endParaRPr>
          </a:p>
          <a:p>
            <a:pPr>
              <a:spcBef>
                <a:spcPts val="3000"/>
              </a:spcBef>
              <a:spcAft>
                <a:spcPts val="600"/>
              </a:spcAft>
              <a:buFont typeface="Arial" panose="020B0604020202020204" pitchFamily="34" charset="0"/>
              <a:buChar char="•"/>
            </a:pPr>
            <a:r>
              <a:rPr lang="en-US" sz="5400" dirty="0">
                <a:solidFill>
                  <a:schemeClr val="tx1"/>
                </a:solidFill>
                <a:cs typeface="Times New Roman"/>
              </a:rPr>
              <a:t>The HWC data lead responsibilities include the following:</a:t>
            </a:r>
          </a:p>
          <a:p>
            <a:pPr marL="804863" lvl="2" indent="-292100">
              <a:lnSpc>
                <a:spcPct val="120000"/>
              </a:lnSpc>
              <a:buFontTx/>
              <a:buChar char="-"/>
            </a:pPr>
            <a:r>
              <a:rPr lang="en-US" sz="4800" dirty="0">
                <a:latin typeface="+mj-lt"/>
              </a:rPr>
              <a:t>Fill out data entry tabs in the HWC Data Lead Workbook with implementation and student outcome data</a:t>
            </a:r>
          </a:p>
          <a:p>
            <a:pPr marL="804863" lvl="2" indent="-292100">
              <a:lnSpc>
                <a:spcPct val="120000"/>
              </a:lnSpc>
              <a:buFontTx/>
              <a:buChar char="-"/>
            </a:pPr>
            <a:r>
              <a:rPr lang="en-US" sz="4800" dirty="0">
                <a:latin typeface="+mj-lt"/>
              </a:rPr>
              <a:t>Review data in dashboard tabs and share these data during the data review meeting with the HWC school team </a:t>
            </a:r>
          </a:p>
        </p:txBody>
      </p:sp>
      <p:pic>
        <p:nvPicPr>
          <p:cNvPr id="5" name="Picture 5" descr="Tabs in the HWC Data Lead Workbook.">
            <a:extLst>
              <a:ext uri="{FF2B5EF4-FFF2-40B4-BE49-F238E27FC236}">
                <a16:creationId xmlns:a16="http://schemas.microsoft.com/office/drawing/2014/main" id="{5A1ACB2B-E71F-4DCE-A654-6E751E8B3E3A}"/>
              </a:ext>
            </a:extLst>
          </p:cNvPr>
          <p:cNvPicPr>
            <a:picLocks noChangeAspect="1"/>
          </p:cNvPicPr>
          <p:nvPr/>
        </p:nvPicPr>
        <p:blipFill>
          <a:blip r:embed="rId3"/>
          <a:stretch>
            <a:fillRect/>
          </a:stretch>
        </p:blipFill>
        <p:spPr>
          <a:xfrm>
            <a:off x="236391" y="11180081"/>
            <a:ext cx="23833756" cy="493640"/>
          </a:xfrm>
          <a:prstGeom prst="rect">
            <a:avLst/>
          </a:prstGeom>
        </p:spPr>
      </p:pic>
      <p:sp>
        <p:nvSpPr>
          <p:cNvPr id="6" name="TextBox 5">
            <a:extLst>
              <a:ext uri="{FF2B5EF4-FFF2-40B4-BE49-F238E27FC236}">
                <a16:creationId xmlns:a16="http://schemas.microsoft.com/office/drawing/2014/main" id="{7C511831-D242-4555-AF8B-BA7D6B6CE0CA}"/>
              </a:ext>
            </a:extLst>
          </p:cNvPr>
          <p:cNvSpPr txBox="1"/>
          <p:nvPr/>
        </p:nvSpPr>
        <p:spPr>
          <a:xfrm>
            <a:off x="17774163" y="11817878"/>
            <a:ext cx="5935594" cy="523220"/>
          </a:xfrm>
          <a:prstGeom prst="rect">
            <a:avLst/>
          </a:prstGeom>
          <a:noFill/>
        </p:spPr>
        <p:txBody>
          <a:bodyPr wrap="square" rtlCol="0">
            <a:spAutoFit/>
          </a:bodyPr>
          <a:lstStyle/>
          <a:p>
            <a:r>
              <a:rPr lang="en-US" sz="2800" dirty="0">
                <a:solidFill>
                  <a:srgbClr val="576F7F"/>
                </a:solidFill>
                <a:latin typeface="+mj-lt"/>
              </a:rPr>
              <a:t>Tabs in the HWC Data Lead Workbook</a:t>
            </a:r>
            <a:endParaRPr lang="en-US" sz="2800" i="1" dirty="0">
              <a:solidFill>
                <a:srgbClr val="576F7F"/>
              </a:solidFill>
              <a:latin typeface="+mj-lt"/>
            </a:endParaRPr>
          </a:p>
        </p:txBody>
      </p:sp>
    </p:spTree>
    <p:extLst>
      <p:ext uri="{BB962C8B-B14F-4D97-AF65-F5344CB8AC3E}">
        <p14:creationId xmlns:p14="http://schemas.microsoft.com/office/powerpoint/2010/main" val="292457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46CC20-0F34-487D-B248-5B1726733C68}"/>
              </a:ext>
            </a:extLst>
          </p:cNvPr>
          <p:cNvSpPr>
            <a:spLocks noGrp="1"/>
          </p:cNvSpPr>
          <p:nvPr>
            <p:ph type="sldNum" sz="quarter" idx="12"/>
          </p:nvPr>
        </p:nvSpPr>
        <p:spPr/>
        <p:txBody>
          <a:bodyPr/>
          <a:lstStyle/>
          <a:p>
            <a:fld id="{BA8CF1B3-96A0-D24B-B5C9-B5B93FF4523E}" type="slidenum">
              <a:rPr lang="uk-UA" smtClean="0"/>
              <a:pPr/>
              <a:t>32</a:t>
            </a:fld>
            <a:endParaRPr lang="uk-UA"/>
          </a:p>
        </p:txBody>
      </p:sp>
      <p:sp>
        <p:nvSpPr>
          <p:cNvPr id="2" name="Title 1">
            <a:extLst>
              <a:ext uri="{FF2B5EF4-FFF2-40B4-BE49-F238E27FC236}">
                <a16:creationId xmlns:a16="http://schemas.microsoft.com/office/drawing/2014/main" id="{B51C7756-2FFB-4BB6-8854-B2EAADEB6545}"/>
              </a:ext>
            </a:extLst>
          </p:cNvPr>
          <p:cNvSpPr>
            <a:spLocks noGrp="1"/>
          </p:cNvSpPr>
          <p:nvPr>
            <p:ph type="ctrTitle" idx="4294967295"/>
          </p:nvPr>
        </p:nvSpPr>
        <p:spPr>
          <a:xfrm>
            <a:off x="508000" y="838686"/>
            <a:ext cx="22096413" cy="1217612"/>
          </a:xfrm>
        </p:spPr>
        <p:txBody>
          <a:bodyPr>
            <a:normAutofit fontScale="90000"/>
          </a:bodyPr>
          <a:lstStyle/>
          <a:p>
            <a:r>
              <a:rPr lang="en-US" i="1" dirty="0">
                <a:solidFill>
                  <a:schemeClr val="tx1">
                    <a:lumMod val="65000"/>
                    <a:lumOff val="35000"/>
                  </a:schemeClr>
                </a:solidFill>
              </a:rPr>
              <a:t>Using Data to Support Program Improvement: A Guide for Monitoring HWC in Schools </a:t>
            </a:r>
            <a:r>
              <a:rPr lang="en-US" dirty="0">
                <a:solidFill>
                  <a:schemeClr val="tx1">
                    <a:lumMod val="65000"/>
                    <a:lumOff val="35000"/>
                  </a:schemeClr>
                </a:solidFill>
              </a:rPr>
              <a:t>(the </a:t>
            </a:r>
            <a:r>
              <a:rPr lang="en-US" i="1" dirty="0">
                <a:solidFill>
                  <a:schemeClr val="tx1">
                    <a:lumMod val="65000"/>
                    <a:lumOff val="35000"/>
                  </a:schemeClr>
                </a:solidFill>
              </a:rPr>
              <a:t>Guide</a:t>
            </a:r>
            <a:r>
              <a:rPr lang="en-US" dirty="0">
                <a:solidFill>
                  <a:schemeClr val="tx1">
                    <a:lumMod val="65000"/>
                    <a:lumOff val="35000"/>
                  </a:schemeClr>
                </a:solidFill>
              </a:rPr>
              <a:t>)</a:t>
            </a:r>
          </a:p>
        </p:txBody>
      </p:sp>
      <p:sp>
        <p:nvSpPr>
          <p:cNvPr id="16" name="TextBox 15">
            <a:extLst>
              <a:ext uri="{FF2B5EF4-FFF2-40B4-BE49-F238E27FC236}">
                <a16:creationId xmlns:a16="http://schemas.microsoft.com/office/drawing/2014/main" id="{95C25B3E-CD2F-463A-9AF7-B7F50AC42B92}"/>
              </a:ext>
            </a:extLst>
          </p:cNvPr>
          <p:cNvSpPr txBox="1"/>
          <p:nvPr/>
        </p:nvSpPr>
        <p:spPr>
          <a:xfrm>
            <a:off x="10235768" y="3439742"/>
            <a:ext cx="11659142" cy="769441"/>
          </a:xfrm>
          <a:prstGeom prst="rect">
            <a:avLst/>
          </a:prstGeom>
          <a:solidFill>
            <a:srgbClr val="576F7F"/>
          </a:solidFill>
        </p:spPr>
        <p:txBody>
          <a:bodyPr wrap="square" rtlCol="0">
            <a:spAutoFit/>
          </a:bodyPr>
          <a:lstStyle/>
          <a:p>
            <a:r>
              <a:rPr lang="en-US" sz="4400">
                <a:solidFill>
                  <a:schemeClr val="bg1"/>
                </a:solidFill>
                <a:latin typeface="+mj-lt"/>
              </a:rPr>
              <a:t>What is the </a:t>
            </a:r>
            <a:r>
              <a:rPr lang="en-US" sz="4400" i="1">
                <a:solidFill>
                  <a:schemeClr val="bg1"/>
                </a:solidFill>
                <a:latin typeface="+mj-lt"/>
              </a:rPr>
              <a:t>Guide</a:t>
            </a:r>
            <a:r>
              <a:rPr lang="en-US" sz="4400">
                <a:solidFill>
                  <a:schemeClr val="bg1"/>
                </a:solidFill>
                <a:latin typeface="+mj-lt"/>
              </a:rPr>
              <a:t>?</a:t>
            </a:r>
          </a:p>
        </p:txBody>
      </p:sp>
      <p:sp>
        <p:nvSpPr>
          <p:cNvPr id="5" name="Content Placeholder 7">
            <a:extLst>
              <a:ext uri="{FF2B5EF4-FFF2-40B4-BE49-F238E27FC236}">
                <a16:creationId xmlns:a16="http://schemas.microsoft.com/office/drawing/2014/main" id="{93E950B9-4113-4BB0-86E0-D3F9A4910A26}"/>
              </a:ext>
            </a:extLst>
          </p:cNvPr>
          <p:cNvSpPr>
            <a:spLocks noGrp="1"/>
          </p:cNvSpPr>
          <p:nvPr>
            <p:ph type="body" sz="quarter" idx="4294967295"/>
          </p:nvPr>
        </p:nvSpPr>
        <p:spPr>
          <a:xfrm>
            <a:off x="12441238" y="4494213"/>
            <a:ext cx="11945937" cy="3581400"/>
          </a:xfrm>
        </p:spPr>
        <p:txBody>
          <a:bodyPr>
            <a:noAutofit/>
          </a:bodyPr>
          <a:lstStyle/>
          <a:p>
            <a:pPr marL="0" lvl="1" indent="0">
              <a:buNone/>
            </a:pPr>
            <a:r>
              <a:rPr lang="en-US" sz="3600" dirty="0">
                <a:latin typeface="+mj-lt"/>
              </a:rPr>
              <a:t>Comprehensive document that includes:</a:t>
            </a:r>
          </a:p>
          <a:p>
            <a:pPr marL="457200" lvl="1" indent="-365760">
              <a:lnSpc>
                <a:spcPct val="80000"/>
              </a:lnSpc>
              <a:spcBef>
                <a:spcPts val="600"/>
              </a:spcBef>
              <a:spcAft>
                <a:spcPts val="600"/>
              </a:spcAft>
              <a:buFont typeface="Arial" panose="020B0604020202020204" pitchFamily="34" charset="0"/>
              <a:buChar char="•"/>
            </a:pPr>
            <a:r>
              <a:rPr lang="en-US" sz="3200" dirty="0">
                <a:cs typeface="Times New Roman"/>
              </a:rPr>
              <a:t>An overview of using data to inform program improvement</a:t>
            </a:r>
          </a:p>
          <a:p>
            <a:pPr marL="457200" lvl="1" indent="-365760">
              <a:lnSpc>
                <a:spcPct val="80000"/>
              </a:lnSpc>
              <a:spcBef>
                <a:spcPts val="600"/>
              </a:spcBef>
              <a:spcAft>
                <a:spcPts val="600"/>
              </a:spcAft>
              <a:buFont typeface="Arial" panose="020B0604020202020204" pitchFamily="34" charset="0"/>
              <a:buChar char="•"/>
            </a:pPr>
            <a:r>
              <a:rPr lang="en-US" sz="3200" dirty="0">
                <a:cs typeface="Times New Roman"/>
              </a:rPr>
              <a:t>Detailed instructions on how to use the HWC Excel Workbooks</a:t>
            </a:r>
          </a:p>
          <a:p>
            <a:pPr marL="457200" lvl="1" indent="-365760">
              <a:lnSpc>
                <a:spcPct val="80000"/>
              </a:lnSpc>
              <a:spcBef>
                <a:spcPts val="600"/>
              </a:spcBef>
              <a:spcAft>
                <a:spcPts val="600"/>
              </a:spcAft>
              <a:buFont typeface="Arial" panose="020B0604020202020204" pitchFamily="34" charset="0"/>
              <a:buChar char="•"/>
            </a:pPr>
            <a:r>
              <a:rPr lang="en-US" sz="3200" dirty="0">
                <a:cs typeface="Times New Roman"/>
              </a:rPr>
              <a:t>Protocols to facilitate data collection and data discussions</a:t>
            </a:r>
          </a:p>
        </p:txBody>
      </p:sp>
      <p:sp>
        <p:nvSpPr>
          <p:cNvPr id="10" name="TextBox 9">
            <a:extLst>
              <a:ext uri="{FF2B5EF4-FFF2-40B4-BE49-F238E27FC236}">
                <a16:creationId xmlns:a16="http://schemas.microsoft.com/office/drawing/2014/main" id="{A122170E-05B6-496A-8D74-3174DBB4E8BA}"/>
              </a:ext>
            </a:extLst>
          </p:cNvPr>
          <p:cNvSpPr txBox="1"/>
          <p:nvPr/>
        </p:nvSpPr>
        <p:spPr>
          <a:xfrm>
            <a:off x="10235768" y="8075149"/>
            <a:ext cx="11659142" cy="769441"/>
          </a:xfrm>
          <a:prstGeom prst="rect">
            <a:avLst/>
          </a:prstGeom>
          <a:solidFill>
            <a:srgbClr val="576F7F"/>
          </a:solidFill>
        </p:spPr>
        <p:txBody>
          <a:bodyPr wrap="square" rtlCol="0">
            <a:spAutoFit/>
          </a:bodyPr>
          <a:lstStyle/>
          <a:p>
            <a:r>
              <a:rPr lang="en-US" sz="4400">
                <a:solidFill>
                  <a:schemeClr val="bg1"/>
                </a:solidFill>
                <a:latin typeface="+mj-lt"/>
              </a:rPr>
              <a:t>What is the purpose of the </a:t>
            </a:r>
            <a:r>
              <a:rPr lang="en-US" sz="4400" i="1">
                <a:solidFill>
                  <a:schemeClr val="bg1"/>
                </a:solidFill>
                <a:latin typeface="+mj-lt"/>
              </a:rPr>
              <a:t>Guide</a:t>
            </a:r>
            <a:r>
              <a:rPr lang="en-US" sz="4400">
                <a:solidFill>
                  <a:schemeClr val="bg1"/>
                </a:solidFill>
                <a:latin typeface="+mj-lt"/>
              </a:rPr>
              <a:t>?</a:t>
            </a:r>
          </a:p>
        </p:txBody>
      </p:sp>
      <p:sp>
        <p:nvSpPr>
          <p:cNvPr id="15" name="TextBox 14">
            <a:extLst>
              <a:ext uri="{FF2B5EF4-FFF2-40B4-BE49-F238E27FC236}">
                <a16:creationId xmlns:a16="http://schemas.microsoft.com/office/drawing/2014/main" id="{C6B6F2ED-907A-4EAD-A5EF-27892773B064}"/>
              </a:ext>
            </a:extLst>
          </p:cNvPr>
          <p:cNvSpPr txBox="1"/>
          <p:nvPr/>
        </p:nvSpPr>
        <p:spPr>
          <a:xfrm>
            <a:off x="10103990" y="9167924"/>
            <a:ext cx="11891830" cy="1754326"/>
          </a:xfrm>
          <a:prstGeom prst="rect">
            <a:avLst/>
          </a:prstGeom>
          <a:noFill/>
        </p:spPr>
        <p:txBody>
          <a:bodyPr wrap="square">
            <a:spAutoFit/>
          </a:bodyPr>
          <a:lstStyle/>
          <a:p>
            <a:pPr marL="0" lvl="1"/>
            <a:r>
              <a:rPr lang="en-US" sz="3600">
                <a:solidFill>
                  <a:srgbClr val="576F7F"/>
                </a:solidFill>
                <a:latin typeface="+mj-lt"/>
              </a:rPr>
              <a:t>Supports school teams to monitor program implementation and student outcome data (attendance, behavior, and academic achievement).</a:t>
            </a:r>
          </a:p>
        </p:txBody>
      </p:sp>
      <p:pic>
        <p:nvPicPr>
          <p:cNvPr id="18" name="Picture 17" descr="Cover of the Using Data to Support Program Improvement Guide.">
            <a:extLst>
              <a:ext uri="{FF2B5EF4-FFF2-40B4-BE49-F238E27FC236}">
                <a16:creationId xmlns:a16="http://schemas.microsoft.com/office/drawing/2014/main" id="{3063F645-9CBA-4F65-B337-7B9AFC7E3CAC}"/>
              </a:ext>
            </a:extLst>
          </p:cNvPr>
          <p:cNvPicPr>
            <a:picLocks noChangeAspect="1"/>
          </p:cNvPicPr>
          <p:nvPr/>
        </p:nvPicPr>
        <p:blipFill>
          <a:blip r:embed="rId3"/>
          <a:stretch>
            <a:fillRect/>
          </a:stretch>
        </p:blipFill>
        <p:spPr>
          <a:xfrm>
            <a:off x="2250223" y="3237943"/>
            <a:ext cx="6449388" cy="8357738"/>
          </a:xfrm>
          <a:prstGeom prst="rect">
            <a:avLst/>
          </a:prstGeom>
        </p:spPr>
      </p:pic>
      <p:sp>
        <p:nvSpPr>
          <p:cNvPr id="6" name="TextBox 5" descr="&quot; &quot;">
            <a:extLst>
              <a:ext uri="{FF2B5EF4-FFF2-40B4-BE49-F238E27FC236}">
                <a16:creationId xmlns:a16="http://schemas.microsoft.com/office/drawing/2014/main" id="{CC7C98B2-BADB-4528-9DA4-9FECD156CD66}"/>
              </a:ext>
            </a:extLst>
          </p:cNvPr>
          <p:cNvSpPr txBox="1"/>
          <p:nvPr/>
        </p:nvSpPr>
        <p:spPr>
          <a:xfrm>
            <a:off x="4041433" y="11631399"/>
            <a:ext cx="5719572" cy="461665"/>
          </a:xfrm>
          <a:prstGeom prst="rect">
            <a:avLst/>
          </a:prstGeom>
          <a:noFill/>
        </p:spPr>
        <p:txBody>
          <a:bodyPr wrap="square" rtlCol="0">
            <a:spAutoFit/>
          </a:bodyPr>
          <a:lstStyle/>
          <a:p>
            <a:r>
              <a:rPr lang="en-US" sz="2400">
                <a:solidFill>
                  <a:srgbClr val="576F7F"/>
                </a:solidFill>
                <a:latin typeface="+mj-lt"/>
              </a:rPr>
              <a:t>Cover of the </a:t>
            </a:r>
            <a:r>
              <a:rPr lang="en-US" sz="2400" i="1">
                <a:solidFill>
                  <a:srgbClr val="576F7F"/>
                </a:solidFill>
                <a:latin typeface="+mj-lt"/>
              </a:rPr>
              <a:t>Guide</a:t>
            </a:r>
          </a:p>
        </p:txBody>
      </p:sp>
    </p:spTree>
    <p:extLst>
      <p:ext uri="{BB962C8B-B14F-4D97-AF65-F5344CB8AC3E}">
        <p14:creationId xmlns:p14="http://schemas.microsoft.com/office/powerpoint/2010/main" val="581374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878D5A-E488-4C55-A829-A35EE8D53846}"/>
              </a:ext>
            </a:extLst>
          </p:cNvPr>
          <p:cNvSpPr>
            <a:spLocks noGrp="1"/>
          </p:cNvSpPr>
          <p:nvPr>
            <p:ph type="sldNum" sz="quarter" idx="12"/>
          </p:nvPr>
        </p:nvSpPr>
        <p:spPr/>
        <p:txBody>
          <a:bodyPr vert="horz" lIns="182880" tIns="91440" rIns="182880" bIns="91440" rtlCol="0" anchor="ctr">
            <a:normAutofit/>
          </a:bodyPr>
          <a:lstStyle/>
          <a:p>
            <a:pPr>
              <a:spcAft>
                <a:spcPts val="1200"/>
              </a:spcAft>
            </a:pPr>
            <a:fld id="{330EA680-D336-4FF7-8B7A-9848BB0A1C32}" type="slidenum">
              <a:rPr lang="en-US" b="1" kern="1200" dirty="0">
                <a:solidFill>
                  <a:schemeClr val="accent1"/>
                </a:solidFill>
                <a:latin typeface="+mn-lt"/>
                <a:ea typeface="+mn-ea"/>
                <a:cs typeface="+mn-cs"/>
              </a:rPr>
              <a:pPr>
                <a:spcAft>
                  <a:spcPts val="1200"/>
                </a:spcAft>
              </a:pPr>
              <a:t>33</a:t>
            </a:fld>
            <a:endParaRPr lang="en-US" b="1" kern="1200">
              <a:solidFill>
                <a:schemeClr val="accent1"/>
              </a:solidFill>
              <a:latin typeface="+mn-lt"/>
              <a:ea typeface="+mn-ea"/>
              <a:cs typeface="+mn-cs"/>
            </a:endParaRPr>
          </a:p>
        </p:txBody>
      </p:sp>
      <p:sp>
        <p:nvSpPr>
          <p:cNvPr id="2" name="Title 1">
            <a:extLst>
              <a:ext uri="{FF2B5EF4-FFF2-40B4-BE49-F238E27FC236}">
                <a16:creationId xmlns:a16="http://schemas.microsoft.com/office/drawing/2014/main" id="{CE29A8DC-E982-4FF8-BD75-6521EE083010}"/>
              </a:ext>
            </a:extLst>
          </p:cNvPr>
          <p:cNvSpPr>
            <a:spLocks noGrp="1"/>
          </p:cNvSpPr>
          <p:nvPr>
            <p:ph type="title"/>
          </p:nvPr>
        </p:nvSpPr>
        <p:spPr/>
        <p:txBody>
          <a:bodyPr vert="horz" lIns="182880" tIns="91440" rIns="182880" bIns="91440" rtlCol="0" anchor="b">
            <a:normAutofit/>
          </a:bodyPr>
          <a:lstStyle/>
          <a:p>
            <a:r>
              <a:rPr lang="en-US" spc="-200" dirty="0">
                <a:solidFill>
                  <a:schemeClr val="bg1"/>
                </a:solidFill>
              </a:rPr>
              <a:t>The Five-Step Improvement Process</a:t>
            </a:r>
            <a:endParaRPr lang="en-US" i="1" spc="-200" dirty="0">
              <a:solidFill>
                <a:schemeClr val="bg1"/>
              </a:solidFill>
              <a:cs typeface="Arial" panose="020B0604020202020204"/>
            </a:endParaRPr>
          </a:p>
        </p:txBody>
      </p:sp>
      <p:pic>
        <p:nvPicPr>
          <p:cNvPr id="11" name="Content Placeholder 10" descr="Diagram showing the circular cycle of monitoring HWC implementation and data. Starting at step 1, program participants move through each of the five steps and repeat the process as necessary. Step 1: Conduct program training and prepare documentation. Step 2: Assign team roles and set a data review schedule. Step 3: Provide support to students. Step 4: Monitor program data. Step 5: Review data and plan improvements. ">
            <a:extLst>
              <a:ext uri="{FF2B5EF4-FFF2-40B4-BE49-F238E27FC236}">
                <a16:creationId xmlns:a16="http://schemas.microsoft.com/office/drawing/2014/main" id="{22F9337C-9907-49E6-B1B1-EFD5B0A11638}"/>
              </a:ext>
            </a:extLst>
          </p:cNvPr>
          <p:cNvPicPr>
            <a:picLocks noGrp="1" noChangeAspect="1"/>
          </p:cNvPicPr>
          <p:nvPr>
            <p:ph idx="1"/>
          </p:nvPr>
        </p:nvPicPr>
        <p:blipFill>
          <a:blip r:embed="rId3"/>
          <a:stretch>
            <a:fillRect/>
          </a:stretch>
        </p:blipFill>
        <p:spPr>
          <a:xfrm>
            <a:off x="11367259" y="2704219"/>
            <a:ext cx="9115301" cy="9123112"/>
          </a:xfrm>
          <a:prstGeom prst="rect">
            <a:avLst/>
          </a:prstGeom>
        </p:spPr>
      </p:pic>
    </p:spTree>
    <p:extLst>
      <p:ext uri="{BB962C8B-B14F-4D97-AF65-F5344CB8AC3E}">
        <p14:creationId xmlns:p14="http://schemas.microsoft.com/office/powerpoint/2010/main" val="1849811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878D5A-E488-4C55-A829-A35EE8D53846}"/>
              </a:ext>
            </a:extLst>
          </p:cNvPr>
          <p:cNvSpPr>
            <a:spLocks noGrp="1"/>
          </p:cNvSpPr>
          <p:nvPr>
            <p:ph type="sldNum" sz="quarter" idx="12"/>
          </p:nvPr>
        </p:nvSpPr>
        <p:spPr/>
        <p:txBody>
          <a:bodyPr/>
          <a:lstStyle/>
          <a:p>
            <a:fld id="{330EA680-D336-4FF7-8B7A-9848BB0A1C32}" type="slidenum">
              <a:rPr lang="en-US" smtClean="0"/>
              <a:t>34</a:t>
            </a:fld>
            <a:endParaRPr lang="en-US"/>
          </a:p>
        </p:txBody>
      </p:sp>
      <p:sp>
        <p:nvSpPr>
          <p:cNvPr id="2" name="Title 1">
            <a:extLst>
              <a:ext uri="{FF2B5EF4-FFF2-40B4-BE49-F238E27FC236}">
                <a16:creationId xmlns:a16="http://schemas.microsoft.com/office/drawing/2014/main" id="{CE29A8DC-E982-4FF8-BD75-6521EE083010}"/>
              </a:ext>
            </a:extLst>
          </p:cNvPr>
          <p:cNvSpPr>
            <a:spLocks noGrp="1"/>
          </p:cNvSpPr>
          <p:nvPr>
            <p:ph type="title"/>
          </p:nvPr>
        </p:nvSpPr>
        <p:spPr/>
        <p:txBody>
          <a:bodyPr>
            <a:normAutofit/>
          </a:bodyPr>
          <a:lstStyle/>
          <a:p>
            <a:r>
              <a:rPr lang="en-US" dirty="0">
                <a:solidFill>
                  <a:schemeClr val="bg1"/>
                </a:solidFill>
              </a:rPr>
              <a:t>Appendixes in the </a:t>
            </a:r>
            <a:r>
              <a:rPr lang="en-US" i="1" dirty="0">
                <a:solidFill>
                  <a:schemeClr val="bg1"/>
                </a:solidFill>
              </a:rPr>
              <a:t>Guide</a:t>
            </a:r>
            <a:endParaRPr lang="en-US" i="1" dirty="0">
              <a:solidFill>
                <a:schemeClr val="bg1"/>
              </a:solidFill>
              <a:cs typeface="Calibri Light"/>
            </a:endParaRPr>
          </a:p>
        </p:txBody>
      </p:sp>
      <p:sp>
        <p:nvSpPr>
          <p:cNvPr id="3" name="Content Placeholder 2">
            <a:extLst>
              <a:ext uri="{FF2B5EF4-FFF2-40B4-BE49-F238E27FC236}">
                <a16:creationId xmlns:a16="http://schemas.microsoft.com/office/drawing/2014/main" id="{1880082F-A2A4-4CB8-AB0E-9DBBE47C3930}"/>
              </a:ext>
            </a:extLst>
          </p:cNvPr>
          <p:cNvSpPr>
            <a:spLocks noGrp="1"/>
          </p:cNvSpPr>
          <p:nvPr>
            <p:ph idx="1"/>
          </p:nvPr>
        </p:nvSpPr>
        <p:spPr/>
        <p:txBody>
          <a:bodyPr>
            <a:noAutofit/>
          </a:bodyPr>
          <a:lstStyle/>
          <a:p>
            <a:pPr fontAlgn="base">
              <a:spcAft>
                <a:spcPts val="1200"/>
              </a:spcAft>
            </a:pPr>
            <a:r>
              <a:rPr lang="en-US" sz="3600" dirty="0">
                <a:ea typeface="+mn-lt"/>
                <a:cs typeface="+mn-lt"/>
              </a:rPr>
              <a:t>Appendix A: Sch</a:t>
            </a:r>
            <a:r>
              <a:rPr lang="en-US" sz="3600" dirty="0">
                <a:solidFill>
                  <a:schemeClr val="tx1"/>
                </a:solidFill>
                <a:ea typeface="+mn-lt"/>
                <a:cs typeface="+mn-lt"/>
              </a:rPr>
              <a:t>ool-Le</a:t>
            </a:r>
            <a:r>
              <a:rPr lang="en-US" sz="3600" dirty="0">
                <a:ea typeface="+mn-lt"/>
                <a:cs typeface="+mn-lt"/>
              </a:rPr>
              <a:t>vel Logic Model for Handle With Care </a:t>
            </a:r>
          </a:p>
          <a:p>
            <a:pPr fontAlgn="base">
              <a:spcAft>
                <a:spcPts val="1200"/>
              </a:spcAft>
            </a:pPr>
            <a:r>
              <a:rPr lang="en-US" sz="3600" dirty="0">
                <a:ea typeface="+mn-lt"/>
                <a:cs typeface="+mn-lt"/>
              </a:rPr>
              <a:t>Appendix B: </a:t>
            </a:r>
            <a:r>
              <a:rPr lang="en-US" sz="3600" dirty="0">
                <a:cs typeface="Calibri"/>
              </a:rPr>
              <a:t>Discussion Guide for Teachers </a:t>
            </a:r>
          </a:p>
          <a:p>
            <a:pPr fontAlgn="base">
              <a:spcAft>
                <a:spcPts val="1200"/>
              </a:spcAft>
            </a:pPr>
            <a:r>
              <a:rPr lang="en-US" sz="3600" dirty="0"/>
              <a:t>Appendix C: </a:t>
            </a:r>
            <a:r>
              <a:rPr lang="en-US" sz="3600" dirty="0">
                <a:ea typeface="+mn-lt"/>
                <a:cs typeface="+mn-lt"/>
              </a:rPr>
              <a:t>Example Data Review Schedules </a:t>
            </a:r>
            <a:endParaRPr lang="en-US" sz="3600" dirty="0"/>
          </a:p>
          <a:p>
            <a:pPr fontAlgn="base">
              <a:spcAft>
                <a:spcPts val="1200"/>
              </a:spcAft>
            </a:pPr>
            <a:r>
              <a:rPr lang="en-US" sz="3600" dirty="0">
                <a:cs typeface="Calibri"/>
              </a:rPr>
              <a:t>Appendix D: </a:t>
            </a:r>
            <a:r>
              <a:rPr lang="en-US" sz="3600" dirty="0">
                <a:ea typeface="+mn-lt"/>
                <a:cs typeface="+mn-lt"/>
              </a:rPr>
              <a:t>Additional Resources for Educators on How to Support Students Experiencing Trauma</a:t>
            </a:r>
            <a:endParaRPr lang="en-US" sz="3600" dirty="0">
              <a:cs typeface="Calibri"/>
            </a:endParaRPr>
          </a:p>
          <a:p>
            <a:pPr fontAlgn="base">
              <a:spcAft>
                <a:spcPts val="1200"/>
              </a:spcAft>
            </a:pPr>
            <a:r>
              <a:rPr lang="en-US" sz="3600" dirty="0">
                <a:cs typeface="Calibri"/>
              </a:rPr>
              <a:t>Appendix E: Guidance for Monitoring Student Achievement Data </a:t>
            </a:r>
          </a:p>
          <a:p>
            <a:pPr fontAlgn="base">
              <a:spcAft>
                <a:spcPts val="1200"/>
              </a:spcAft>
            </a:pPr>
            <a:r>
              <a:rPr lang="en-US" sz="3600" dirty="0">
                <a:cs typeface="Calibri"/>
              </a:rPr>
              <a:t>Appendix F: HWC School Counselor Workbook Instructions	</a:t>
            </a:r>
          </a:p>
          <a:p>
            <a:pPr fontAlgn="base">
              <a:spcAft>
                <a:spcPts val="1200"/>
              </a:spcAft>
            </a:pPr>
            <a:r>
              <a:rPr lang="en-US" sz="3600" dirty="0">
                <a:cs typeface="Calibri"/>
              </a:rPr>
              <a:t>Appendix G: Handle With Care Monitoring Sheet for School Counselors </a:t>
            </a:r>
          </a:p>
          <a:p>
            <a:pPr fontAlgn="base">
              <a:spcAft>
                <a:spcPts val="1200"/>
              </a:spcAft>
            </a:pPr>
            <a:r>
              <a:rPr lang="en-US" sz="3600" dirty="0">
                <a:cs typeface="Calibri"/>
              </a:rPr>
              <a:t>Appendix H: HWC Data Lead Workbook Instructions</a:t>
            </a:r>
          </a:p>
          <a:p>
            <a:pPr fontAlgn="base">
              <a:spcAft>
                <a:spcPts val="1200"/>
              </a:spcAft>
            </a:pPr>
            <a:r>
              <a:rPr lang="en-US" sz="3600" dirty="0">
                <a:cs typeface="Calibri"/>
              </a:rPr>
              <a:t>Appendix I: HWC School Team Data Review Meeting Discussion Guide</a:t>
            </a:r>
          </a:p>
          <a:p>
            <a:pPr fontAlgn="base">
              <a:spcAft>
                <a:spcPts val="1200"/>
              </a:spcAft>
            </a:pPr>
            <a:r>
              <a:rPr lang="en-US" sz="3600" dirty="0">
                <a:cs typeface="Calibri"/>
              </a:rPr>
              <a:t>Appendix J: HWC Glossary	</a:t>
            </a:r>
          </a:p>
        </p:txBody>
      </p:sp>
    </p:spTree>
    <p:extLst>
      <p:ext uri="{BB962C8B-B14F-4D97-AF65-F5344CB8AC3E}">
        <p14:creationId xmlns:p14="http://schemas.microsoft.com/office/powerpoint/2010/main" val="4238545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878D5A-E488-4C55-A829-A35EE8D53846}"/>
              </a:ext>
            </a:extLst>
          </p:cNvPr>
          <p:cNvSpPr>
            <a:spLocks noGrp="1"/>
          </p:cNvSpPr>
          <p:nvPr>
            <p:ph type="sldNum" sz="quarter" idx="12"/>
          </p:nvPr>
        </p:nvSpPr>
        <p:spPr/>
        <p:txBody>
          <a:bodyPr/>
          <a:lstStyle/>
          <a:p>
            <a:fld id="{330EA680-D336-4FF7-8B7A-9848BB0A1C32}" type="slidenum">
              <a:rPr lang="en-US" smtClean="0"/>
              <a:t>35</a:t>
            </a:fld>
            <a:endParaRPr lang="en-US"/>
          </a:p>
        </p:txBody>
      </p:sp>
      <p:sp>
        <p:nvSpPr>
          <p:cNvPr id="2" name="Title 1">
            <a:extLst>
              <a:ext uri="{FF2B5EF4-FFF2-40B4-BE49-F238E27FC236}">
                <a16:creationId xmlns:a16="http://schemas.microsoft.com/office/drawing/2014/main" id="{CE29A8DC-E982-4FF8-BD75-6521EE083010}"/>
              </a:ext>
            </a:extLst>
          </p:cNvPr>
          <p:cNvSpPr>
            <a:spLocks noGrp="1"/>
          </p:cNvSpPr>
          <p:nvPr>
            <p:ph type="ctrTitle" idx="4294967295"/>
          </p:nvPr>
        </p:nvSpPr>
        <p:spPr>
          <a:xfrm>
            <a:off x="1144587" y="421045"/>
            <a:ext cx="22098000" cy="1219200"/>
          </a:xfrm>
        </p:spPr>
        <p:txBody>
          <a:bodyPr>
            <a:normAutofit/>
          </a:bodyPr>
          <a:lstStyle/>
          <a:p>
            <a:r>
              <a:rPr lang="en-US" dirty="0">
                <a:solidFill>
                  <a:schemeClr val="tx1">
                    <a:lumMod val="65000"/>
                    <a:lumOff val="35000"/>
                  </a:schemeClr>
                </a:solidFill>
              </a:rPr>
              <a:t>Protocols for discussion</a:t>
            </a:r>
            <a:endParaRPr lang="en-US" dirty="0">
              <a:solidFill>
                <a:schemeClr val="tx1">
                  <a:lumMod val="65000"/>
                  <a:lumOff val="35000"/>
                </a:schemeClr>
              </a:solidFill>
              <a:cs typeface="Calibri Light"/>
            </a:endParaRPr>
          </a:p>
        </p:txBody>
      </p:sp>
      <p:sp>
        <p:nvSpPr>
          <p:cNvPr id="5" name="Content Placeholder 4">
            <a:extLst>
              <a:ext uri="{FF2B5EF4-FFF2-40B4-BE49-F238E27FC236}">
                <a16:creationId xmlns:a16="http://schemas.microsoft.com/office/drawing/2014/main" id="{AD04E99D-3708-485E-BCE6-8C9AB448B377}"/>
              </a:ext>
            </a:extLst>
          </p:cNvPr>
          <p:cNvSpPr>
            <a:spLocks noGrp="1"/>
          </p:cNvSpPr>
          <p:nvPr>
            <p:ph type="body" sz="quarter" idx="4294967295"/>
          </p:nvPr>
        </p:nvSpPr>
        <p:spPr>
          <a:xfrm>
            <a:off x="1158240" y="2421748"/>
            <a:ext cx="10083800" cy="10108003"/>
          </a:xfrm>
        </p:spPr>
        <p:txBody>
          <a:bodyPr>
            <a:noAutofit/>
          </a:bodyPr>
          <a:lstStyle/>
          <a:p>
            <a:pPr marL="0" indent="0" algn="ctr" fontAlgn="t">
              <a:spcBef>
                <a:spcPts val="0"/>
              </a:spcBef>
              <a:spcAft>
                <a:spcPts val="45600"/>
              </a:spcAft>
              <a:buNone/>
            </a:pPr>
            <a:r>
              <a:rPr lang="en-US" sz="4700" b="1" dirty="0"/>
              <a:t>Discussion Guide for Teachers</a:t>
            </a:r>
            <a:br>
              <a:rPr lang="en-US" sz="4700" b="1" dirty="0"/>
            </a:br>
            <a:r>
              <a:rPr lang="en-US" sz="4700" b="1" dirty="0"/>
              <a:t>(Appendix B)</a:t>
            </a:r>
            <a:endParaRPr lang="en-US" sz="3800" dirty="0">
              <a:latin typeface="+mn-lt"/>
              <a:ea typeface="+mn-lt"/>
              <a:cs typeface="+mn-lt"/>
            </a:endParaRPr>
          </a:p>
          <a:p>
            <a:pPr marL="457200" indent="-365760" fontAlgn="t">
              <a:lnSpc>
                <a:spcPct val="90000"/>
              </a:lnSpc>
              <a:buFont typeface="Arial" panose="020B0604020202020204" pitchFamily="34" charset="0"/>
              <a:buChar char="•"/>
            </a:pPr>
            <a:r>
              <a:rPr lang="en-US" sz="4000" dirty="0">
                <a:latin typeface="+mj-lt"/>
                <a:ea typeface="+mn-lt"/>
                <a:cs typeface="+mn-lt"/>
              </a:rPr>
              <a:t>Uses systematic approach for gathering teacher input about implementing HWC</a:t>
            </a:r>
          </a:p>
          <a:p>
            <a:pPr marL="457200" indent="-365760" fontAlgn="t">
              <a:lnSpc>
                <a:spcPct val="90000"/>
              </a:lnSpc>
              <a:buFont typeface="Arial" panose="020B0604020202020204" pitchFamily="34" charset="0"/>
              <a:buChar char="•"/>
            </a:pPr>
            <a:r>
              <a:rPr lang="en-US" sz="4000" dirty="0">
                <a:latin typeface="+mj-lt"/>
                <a:ea typeface="+mn-lt"/>
                <a:cs typeface="+mn-lt"/>
              </a:rPr>
              <a:t>Informs discussion at HWC school team meetings</a:t>
            </a:r>
          </a:p>
        </p:txBody>
      </p:sp>
      <p:pic>
        <p:nvPicPr>
          <p:cNvPr id="8" name="Picture 7" descr="Discussion Guide for Teachers.">
            <a:extLst>
              <a:ext uri="{FF2B5EF4-FFF2-40B4-BE49-F238E27FC236}">
                <a16:creationId xmlns:a16="http://schemas.microsoft.com/office/drawing/2014/main" id="{EF19FCD1-295F-4DB4-BA58-A43DC507953F}"/>
              </a:ext>
            </a:extLst>
          </p:cNvPr>
          <p:cNvPicPr>
            <a:picLocks noChangeAspect="1"/>
          </p:cNvPicPr>
          <p:nvPr/>
        </p:nvPicPr>
        <p:blipFill>
          <a:blip r:embed="rId3"/>
          <a:stretch>
            <a:fillRect/>
          </a:stretch>
        </p:blipFill>
        <p:spPr>
          <a:xfrm>
            <a:off x="4301248" y="4400610"/>
            <a:ext cx="3797783" cy="4914778"/>
          </a:xfrm>
          <a:prstGeom prst="rect">
            <a:avLst/>
          </a:prstGeom>
          <a:ln>
            <a:solidFill>
              <a:srgbClr val="003CA5"/>
            </a:solidFill>
          </a:ln>
        </p:spPr>
      </p:pic>
      <p:sp>
        <p:nvSpPr>
          <p:cNvPr id="6" name="Content Placeholder 5">
            <a:extLst>
              <a:ext uri="{FF2B5EF4-FFF2-40B4-BE49-F238E27FC236}">
                <a16:creationId xmlns:a16="http://schemas.microsoft.com/office/drawing/2014/main" id="{BD766BF0-BB22-43B1-B70B-DC122211A1C2}"/>
              </a:ext>
            </a:extLst>
          </p:cNvPr>
          <p:cNvSpPr>
            <a:spLocks noGrp="1"/>
          </p:cNvSpPr>
          <p:nvPr>
            <p:ph type="body" sz="quarter" idx="4294967295"/>
          </p:nvPr>
        </p:nvSpPr>
        <p:spPr>
          <a:xfrm>
            <a:off x="12193587" y="2220912"/>
            <a:ext cx="11242675" cy="10491789"/>
          </a:xfrm>
        </p:spPr>
        <p:txBody>
          <a:bodyPr>
            <a:noAutofit/>
          </a:bodyPr>
          <a:lstStyle/>
          <a:p>
            <a:pPr marL="0" indent="0" algn="ctr" fontAlgn="t">
              <a:spcBef>
                <a:spcPts val="0"/>
              </a:spcBef>
              <a:buNone/>
            </a:pPr>
            <a:r>
              <a:rPr lang="en-US" sz="4700" b="1" dirty="0"/>
              <a:t>Data Review Meeting Discussion Guide</a:t>
            </a:r>
          </a:p>
          <a:p>
            <a:pPr marL="0" indent="0" algn="ctr" fontAlgn="t">
              <a:spcBef>
                <a:spcPts val="0"/>
              </a:spcBef>
              <a:spcAft>
                <a:spcPts val="35400"/>
              </a:spcAft>
              <a:buNone/>
            </a:pPr>
            <a:r>
              <a:rPr lang="en-US" sz="4700" b="1" dirty="0"/>
              <a:t>(Appendix I)</a:t>
            </a:r>
          </a:p>
          <a:p>
            <a:pPr marL="457200" indent="-365760" fontAlgn="t">
              <a:buFont typeface="Arial" panose="020B0604020202020204" pitchFamily="34" charset="0"/>
              <a:buChar char="•"/>
            </a:pPr>
            <a:r>
              <a:rPr lang="en-US" sz="4000" dirty="0">
                <a:latin typeface="+mj-lt"/>
                <a:ea typeface="+mn-lt"/>
                <a:cs typeface="+mn-lt"/>
              </a:rPr>
              <a:t>Uses systematic approach for examining HWC data and student outcome data</a:t>
            </a:r>
          </a:p>
          <a:p>
            <a:pPr marL="457200" indent="-365760" fontAlgn="t">
              <a:buFont typeface="Arial" panose="020B0604020202020204" pitchFamily="34" charset="0"/>
              <a:buChar char="•"/>
            </a:pPr>
            <a:r>
              <a:rPr lang="en-US" sz="4000" dirty="0">
                <a:latin typeface="+mj-lt"/>
                <a:ea typeface="+mn-lt"/>
                <a:cs typeface="+mn-lt"/>
              </a:rPr>
              <a:t>Informs how teams review, reflect, and plan</a:t>
            </a:r>
          </a:p>
          <a:p>
            <a:pPr marL="457200" indent="-365760" fontAlgn="t">
              <a:buFont typeface="Arial" panose="020B0604020202020204" pitchFamily="34" charset="0"/>
              <a:buChar char="•"/>
            </a:pPr>
            <a:r>
              <a:rPr lang="en-US" sz="4000" dirty="0">
                <a:latin typeface="+mj-lt"/>
                <a:ea typeface="+mn-lt"/>
                <a:cs typeface="+mn-lt"/>
              </a:rPr>
              <a:t>Requires staff assigned to three key roles: facilitator, notetaker, and data lead</a:t>
            </a:r>
          </a:p>
        </p:txBody>
      </p:sp>
      <p:pic>
        <p:nvPicPr>
          <p:cNvPr id="9" name="Picture 8" descr="Data Review Meeting Discussion Guide.">
            <a:extLst>
              <a:ext uri="{FF2B5EF4-FFF2-40B4-BE49-F238E27FC236}">
                <a16:creationId xmlns:a16="http://schemas.microsoft.com/office/drawing/2014/main" id="{10E6DD1E-4D2E-4C5B-8D3E-1FC13528EA57}"/>
              </a:ext>
            </a:extLst>
          </p:cNvPr>
          <p:cNvPicPr>
            <a:picLocks noChangeAspect="1"/>
          </p:cNvPicPr>
          <p:nvPr/>
        </p:nvPicPr>
        <p:blipFill>
          <a:blip r:embed="rId4"/>
          <a:stretch>
            <a:fillRect/>
          </a:stretch>
        </p:blipFill>
        <p:spPr>
          <a:xfrm>
            <a:off x="15368017" y="4601447"/>
            <a:ext cx="4893813" cy="3781583"/>
          </a:xfrm>
          <a:prstGeom prst="rect">
            <a:avLst/>
          </a:prstGeom>
          <a:ln>
            <a:solidFill>
              <a:srgbClr val="003CA5"/>
            </a:solidFill>
          </a:ln>
        </p:spPr>
      </p:pic>
    </p:spTree>
    <p:extLst>
      <p:ext uri="{BB962C8B-B14F-4D97-AF65-F5344CB8AC3E}">
        <p14:creationId xmlns:p14="http://schemas.microsoft.com/office/powerpoint/2010/main" val="982015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AA1D04-567F-4BF4-991C-E0E859C7B063}"/>
              </a:ext>
            </a:extLst>
          </p:cNvPr>
          <p:cNvSpPr>
            <a:spLocks noGrp="1"/>
          </p:cNvSpPr>
          <p:nvPr>
            <p:ph type="ctrTitle" idx="4294967295"/>
          </p:nvPr>
        </p:nvSpPr>
        <p:spPr>
          <a:xfrm>
            <a:off x="2337753" y="5424805"/>
            <a:ext cx="13555662" cy="3232150"/>
          </a:xfrm>
        </p:spPr>
        <p:txBody>
          <a:bodyPr>
            <a:normAutofit/>
          </a:bodyPr>
          <a:lstStyle/>
          <a:p>
            <a:pPr algn="ctr"/>
            <a:r>
              <a:rPr lang="en-US" sz="9000" dirty="0">
                <a:solidFill>
                  <a:schemeClr val="tx1">
                    <a:lumMod val="65000"/>
                    <a:lumOff val="35000"/>
                  </a:schemeClr>
                </a:solidFill>
              </a:rPr>
              <a:t>Preparing for a Handle With Care Data Review Meeting</a:t>
            </a:r>
          </a:p>
        </p:txBody>
      </p:sp>
    </p:spTree>
    <p:extLst>
      <p:ext uri="{BB962C8B-B14F-4D97-AF65-F5344CB8AC3E}">
        <p14:creationId xmlns:p14="http://schemas.microsoft.com/office/powerpoint/2010/main" val="1975725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1495EC-2926-414D-8C69-59A0C530AC60}"/>
              </a:ext>
            </a:extLst>
          </p:cNvPr>
          <p:cNvSpPr>
            <a:spLocks noGrp="1"/>
          </p:cNvSpPr>
          <p:nvPr>
            <p:ph type="sldNum" sz="quarter" idx="12"/>
          </p:nvPr>
        </p:nvSpPr>
        <p:spPr/>
        <p:txBody>
          <a:bodyPr/>
          <a:lstStyle/>
          <a:p>
            <a:fld id="{4FAB73BC-B049-4115-A692-8D63A059BFB8}" type="slidenum">
              <a:rPr lang="en-US" smtClean="0"/>
              <a:pPr/>
              <a:t>37</a:t>
            </a:fld>
            <a:endParaRPr lang="en-US"/>
          </a:p>
        </p:txBody>
      </p:sp>
      <p:sp>
        <p:nvSpPr>
          <p:cNvPr id="2" name="Title 1">
            <a:extLst>
              <a:ext uri="{FF2B5EF4-FFF2-40B4-BE49-F238E27FC236}">
                <a16:creationId xmlns:a16="http://schemas.microsoft.com/office/drawing/2014/main" id="{3E8A38BD-7A46-45CE-9301-F12145AA33C7}"/>
              </a:ext>
            </a:extLst>
          </p:cNvPr>
          <p:cNvSpPr>
            <a:spLocks noGrp="1"/>
          </p:cNvSpPr>
          <p:nvPr>
            <p:ph type="ctrTitle" idx="4294967295"/>
          </p:nvPr>
        </p:nvSpPr>
        <p:spPr>
          <a:xfrm>
            <a:off x="651760" y="1248409"/>
            <a:ext cx="22098000" cy="1219200"/>
          </a:xfrm>
        </p:spPr>
        <p:txBody>
          <a:bodyPr/>
          <a:lstStyle/>
          <a:p>
            <a:r>
              <a:rPr lang="en-US" dirty="0">
                <a:solidFill>
                  <a:schemeClr val="tx1">
                    <a:lumMod val="65000"/>
                    <a:lumOff val="35000"/>
                  </a:schemeClr>
                </a:solidFill>
              </a:rPr>
              <a:t>Preparing for the HWC data review meeting: HWC </a:t>
            </a:r>
            <a:r>
              <a:rPr lang="en-US" dirty="0"/>
              <a:t>data lead</a:t>
            </a:r>
          </a:p>
        </p:txBody>
      </p:sp>
      <p:sp>
        <p:nvSpPr>
          <p:cNvPr id="3" name="Content Placeholder 2">
            <a:extLst>
              <a:ext uri="{FF2B5EF4-FFF2-40B4-BE49-F238E27FC236}">
                <a16:creationId xmlns:a16="http://schemas.microsoft.com/office/drawing/2014/main" id="{584ABF4A-029A-402C-8563-A121DAB545E7}"/>
              </a:ext>
            </a:extLst>
          </p:cNvPr>
          <p:cNvSpPr>
            <a:spLocks noGrp="1"/>
          </p:cNvSpPr>
          <p:nvPr>
            <p:ph type="body" sz="quarter" idx="4294967295"/>
          </p:nvPr>
        </p:nvSpPr>
        <p:spPr>
          <a:xfrm>
            <a:off x="651760" y="3159125"/>
            <a:ext cx="22098000" cy="5345113"/>
          </a:xfrm>
        </p:spPr>
        <p:txBody>
          <a:bodyPr/>
          <a:lstStyle/>
          <a:p>
            <a:pPr marL="91440" indent="0">
              <a:buNone/>
            </a:pPr>
            <a:r>
              <a:rPr lang="en-US" dirty="0"/>
              <a:t>The HWC data lead will:</a:t>
            </a:r>
          </a:p>
          <a:p>
            <a:pPr marL="1206500" lvl="1" indent="-749300">
              <a:spcBef>
                <a:spcPts val="600"/>
              </a:spcBef>
              <a:spcAft>
                <a:spcPts val="1800"/>
              </a:spcAft>
              <a:buFont typeface="Wingdings" panose="05000000000000000000" pitchFamily="2" charset="2"/>
              <a:buChar char="q"/>
            </a:pPr>
            <a:r>
              <a:rPr lang="en-US" sz="4400" dirty="0"/>
              <a:t>Input program and student outcome data, including referrals to counseling and external mental health providers, into the HWC Data Lead Workbook throughout a</a:t>
            </a:r>
            <a:r>
              <a:rPr lang="en-US" sz="4400" dirty="0">
                <a:solidFill>
                  <a:srgbClr val="FF0000"/>
                </a:solidFill>
              </a:rPr>
              <a:t> </a:t>
            </a:r>
            <a:r>
              <a:rPr lang="en-US" sz="4400" dirty="0"/>
              <a:t>cycle.</a:t>
            </a:r>
          </a:p>
          <a:p>
            <a:pPr marL="1206500" lvl="1" indent="-749300">
              <a:spcBef>
                <a:spcPts val="600"/>
              </a:spcBef>
              <a:spcAft>
                <a:spcPts val="1800"/>
              </a:spcAft>
              <a:buFont typeface="Wingdings" panose="05000000000000000000" pitchFamily="2" charset="2"/>
              <a:buChar char="q"/>
            </a:pPr>
            <a:r>
              <a:rPr lang="en-US" sz="4400" dirty="0"/>
              <a:t>Share the data with the HWC school team facilitator ahead of the data review meeting.</a:t>
            </a:r>
            <a:endParaRPr lang="en-US" sz="4400" strike="sngStrike" dirty="0"/>
          </a:p>
          <a:p>
            <a:pPr marL="1206500" lvl="1" indent="-749300">
              <a:spcBef>
                <a:spcPts val="600"/>
              </a:spcBef>
              <a:spcAft>
                <a:spcPts val="1800"/>
              </a:spcAft>
              <a:buFont typeface="Wingdings" panose="05000000000000000000" pitchFamily="2" charset="2"/>
              <a:buChar char="q"/>
            </a:pPr>
            <a:r>
              <a:rPr lang="en-US" sz="4400" dirty="0"/>
              <a:t>Review data for the current cycle during the data review meeting, using graphs for ease of understanding, and review longitudinal trends.</a:t>
            </a:r>
          </a:p>
        </p:txBody>
      </p:sp>
      <p:pic>
        <p:nvPicPr>
          <p:cNvPr id="8" name="Graphic 7" descr="&quot; &quot;">
            <a:extLst>
              <a:ext uri="{FF2B5EF4-FFF2-40B4-BE49-F238E27FC236}">
                <a16:creationId xmlns:a16="http://schemas.microsoft.com/office/drawing/2014/main" id="{09DFC7AB-6183-4EFB-8D22-E1D88BEEE7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3194" y="8668070"/>
            <a:ext cx="2290781" cy="2290781"/>
          </a:xfrm>
          <a:prstGeom prst="rect">
            <a:avLst/>
          </a:prstGeom>
        </p:spPr>
      </p:pic>
      <p:pic>
        <p:nvPicPr>
          <p:cNvPr id="10" name="Graphic 9" descr="&quot; &quot;">
            <a:extLst>
              <a:ext uri="{FF2B5EF4-FFF2-40B4-BE49-F238E27FC236}">
                <a16:creationId xmlns:a16="http://schemas.microsoft.com/office/drawing/2014/main" id="{27E1AFB9-92A6-4D58-929C-E7438738E6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48196" y="8668070"/>
            <a:ext cx="2290781" cy="2290781"/>
          </a:xfrm>
          <a:prstGeom prst="rect">
            <a:avLst/>
          </a:prstGeom>
        </p:spPr>
      </p:pic>
      <p:pic>
        <p:nvPicPr>
          <p:cNvPr id="6" name="Graphic 5" descr="&quot; &quot;">
            <a:extLst>
              <a:ext uri="{FF2B5EF4-FFF2-40B4-BE49-F238E27FC236}">
                <a16:creationId xmlns:a16="http://schemas.microsoft.com/office/drawing/2014/main" id="{5DC2A285-8F0C-4267-9837-3468360042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983198" y="8668070"/>
            <a:ext cx="2290781" cy="2290781"/>
          </a:xfrm>
          <a:prstGeom prst="rect">
            <a:avLst/>
          </a:prstGeom>
        </p:spPr>
      </p:pic>
    </p:spTree>
    <p:extLst>
      <p:ext uri="{BB962C8B-B14F-4D97-AF65-F5344CB8AC3E}">
        <p14:creationId xmlns:p14="http://schemas.microsoft.com/office/powerpoint/2010/main" val="3129475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760912-4AAA-4037-8928-2F339FB91B00}"/>
              </a:ext>
            </a:extLst>
          </p:cNvPr>
          <p:cNvSpPr>
            <a:spLocks noGrp="1"/>
          </p:cNvSpPr>
          <p:nvPr>
            <p:ph type="sldNum" sz="quarter" idx="12"/>
          </p:nvPr>
        </p:nvSpPr>
        <p:spPr/>
        <p:txBody>
          <a:bodyPr/>
          <a:lstStyle/>
          <a:p>
            <a:fld id="{4FAB73BC-B049-4115-A692-8D63A059BFB8}" type="slidenum">
              <a:rPr lang="en-US" smtClean="0"/>
              <a:pPr/>
              <a:t>38</a:t>
            </a:fld>
            <a:endParaRPr lang="en-US"/>
          </a:p>
        </p:txBody>
      </p:sp>
      <p:sp>
        <p:nvSpPr>
          <p:cNvPr id="2" name="Title 1">
            <a:extLst>
              <a:ext uri="{FF2B5EF4-FFF2-40B4-BE49-F238E27FC236}">
                <a16:creationId xmlns:a16="http://schemas.microsoft.com/office/drawing/2014/main" id="{EFF88543-B16B-40D7-9962-4C930347CD4D}"/>
              </a:ext>
            </a:extLst>
          </p:cNvPr>
          <p:cNvSpPr>
            <a:spLocks noGrp="1"/>
          </p:cNvSpPr>
          <p:nvPr>
            <p:ph type="title"/>
          </p:nvPr>
        </p:nvSpPr>
        <p:spPr/>
        <p:txBody>
          <a:bodyPr>
            <a:noAutofit/>
          </a:bodyPr>
          <a:lstStyle/>
          <a:p>
            <a:r>
              <a:rPr lang="en-US" dirty="0"/>
              <a:t>Preparing for the HWC data review meeting: School counselor(s)</a:t>
            </a:r>
          </a:p>
        </p:txBody>
      </p:sp>
      <p:sp>
        <p:nvSpPr>
          <p:cNvPr id="3" name="Content Placeholder 2">
            <a:extLst>
              <a:ext uri="{FF2B5EF4-FFF2-40B4-BE49-F238E27FC236}">
                <a16:creationId xmlns:a16="http://schemas.microsoft.com/office/drawing/2014/main" id="{19FE1479-F48B-4E8C-B8BF-7B6FD19852EA}"/>
              </a:ext>
            </a:extLst>
          </p:cNvPr>
          <p:cNvSpPr>
            <a:spLocks noGrp="1"/>
          </p:cNvSpPr>
          <p:nvPr>
            <p:ph idx="1"/>
          </p:nvPr>
        </p:nvSpPr>
        <p:spPr/>
        <p:txBody>
          <a:bodyPr/>
          <a:lstStyle/>
          <a:p>
            <a:pPr marL="91440" indent="0">
              <a:buNone/>
            </a:pPr>
            <a:r>
              <a:rPr lang="en-US" dirty="0"/>
              <a:t>Each school counselor will:</a:t>
            </a:r>
          </a:p>
          <a:p>
            <a:pPr marL="1229360" lvl="1" indent="-736600">
              <a:buFont typeface="Wingdings" panose="05000000000000000000" pitchFamily="2" charset="2"/>
              <a:buChar char="q"/>
            </a:pPr>
            <a:r>
              <a:rPr lang="en-US" sz="4400" dirty="0"/>
              <a:t>Maintain an individual HWC School Counselor Workbook during the school year.</a:t>
            </a:r>
          </a:p>
          <a:p>
            <a:pPr marL="1727200" lvl="1">
              <a:spcAft>
                <a:spcPts val="1800"/>
              </a:spcAft>
              <a:buFont typeface="Arial" panose="020B0604020202020204" pitchFamily="34" charset="0"/>
              <a:buChar char="•"/>
            </a:pPr>
            <a:r>
              <a:rPr lang="en-US" dirty="0"/>
              <a:t>School counselors may choose to use a paper version of the HWC School Counselor Workbook.</a:t>
            </a:r>
          </a:p>
          <a:p>
            <a:pPr marL="1193800" lvl="1" indent="-736600" defTabSz="2057400">
              <a:spcAft>
                <a:spcPts val="1800"/>
              </a:spcAft>
              <a:buFont typeface="Wingdings" panose="05000000000000000000" pitchFamily="2" charset="2"/>
              <a:buChar char="q"/>
            </a:pPr>
            <a:r>
              <a:rPr lang="en-US" sz="4400" dirty="0"/>
              <a:t>Input referral data into the HWC School Counselor Workbook throughout a cycle and share those data with the HWC data lead.</a:t>
            </a:r>
          </a:p>
          <a:p>
            <a:pPr marL="91440" indent="0">
              <a:spcBef>
                <a:spcPts val="1200"/>
              </a:spcBef>
              <a:buNone/>
            </a:pPr>
            <a:r>
              <a:rPr lang="en-US" dirty="0"/>
              <a:t>The HWC school team school counselor will:</a:t>
            </a:r>
            <a:endParaRPr lang="en-US" strike="sngStrike" dirty="0"/>
          </a:p>
          <a:p>
            <a:pPr marL="1270000" lvl="1" indent="-812800">
              <a:buFont typeface="Wingdings" panose="05000000000000000000" pitchFamily="2" charset="2"/>
              <a:buChar char="q"/>
            </a:pPr>
            <a:r>
              <a:rPr lang="en-US" sz="4400" dirty="0"/>
              <a:t>Review data for the current cycle and prior cycle(s), noting any trends for discussion. </a:t>
            </a:r>
          </a:p>
        </p:txBody>
      </p:sp>
      <p:pic>
        <p:nvPicPr>
          <p:cNvPr id="10" name="Graphic 9" descr="&quot; &quot;">
            <a:extLst>
              <a:ext uri="{FF2B5EF4-FFF2-40B4-BE49-F238E27FC236}">
                <a16:creationId xmlns:a16="http://schemas.microsoft.com/office/drawing/2014/main" id="{16563E8D-C92C-46C9-A92C-A3F724402A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58182" y="10326029"/>
            <a:ext cx="3086163" cy="3086163"/>
          </a:xfrm>
          <a:prstGeom prst="rect">
            <a:avLst/>
          </a:prstGeom>
        </p:spPr>
      </p:pic>
      <p:pic>
        <p:nvPicPr>
          <p:cNvPr id="14" name="Graphic 13" descr="&quot; &quot;">
            <a:extLst>
              <a:ext uri="{FF2B5EF4-FFF2-40B4-BE49-F238E27FC236}">
                <a16:creationId xmlns:a16="http://schemas.microsoft.com/office/drawing/2014/main" id="{73F8AC7A-EE79-474B-8D54-6F591006DA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817651" y="10211365"/>
            <a:ext cx="3552833" cy="3552833"/>
          </a:xfrm>
          <a:prstGeom prst="rect">
            <a:avLst/>
          </a:prstGeom>
        </p:spPr>
      </p:pic>
    </p:spTree>
    <p:extLst>
      <p:ext uri="{BB962C8B-B14F-4D97-AF65-F5344CB8AC3E}">
        <p14:creationId xmlns:p14="http://schemas.microsoft.com/office/powerpoint/2010/main" val="4026059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C54D1-6DD2-4D26-A85B-8AB259238A7E}"/>
              </a:ext>
            </a:extLst>
          </p:cNvPr>
          <p:cNvSpPr>
            <a:spLocks noGrp="1"/>
          </p:cNvSpPr>
          <p:nvPr>
            <p:ph type="ctrTitle" idx="4294967295"/>
          </p:nvPr>
        </p:nvSpPr>
        <p:spPr>
          <a:xfrm>
            <a:off x="1336358" y="5241925"/>
            <a:ext cx="16365537" cy="3232150"/>
          </a:xfrm>
        </p:spPr>
        <p:txBody>
          <a:bodyPr>
            <a:normAutofit/>
          </a:bodyPr>
          <a:lstStyle/>
          <a:p>
            <a:pPr algn="ctr"/>
            <a:r>
              <a:rPr lang="en-US" sz="9000" dirty="0">
                <a:solidFill>
                  <a:schemeClr val="tx1">
                    <a:lumMod val="65000"/>
                    <a:lumOff val="35000"/>
                  </a:schemeClr>
                </a:solidFill>
              </a:rPr>
              <a:t>Welcome and Background</a:t>
            </a:r>
          </a:p>
        </p:txBody>
      </p:sp>
    </p:spTree>
    <p:extLst>
      <p:ext uri="{BB962C8B-B14F-4D97-AF65-F5344CB8AC3E}">
        <p14:creationId xmlns:p14="http://schemas.microsoft.com/office/powerpoint/2010/main" val="4097036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7F407B-B412-4951-9EC9-8E0B9CF867B1}"/>
              </a:ext>
            </a:extLst>
          </p:cNvPr>
          <p:cNvSpPr>
            <a:spLocks noGrp="1"/>
          </p:cNvSpPr>
          <p:nvPr>
            <p:ph type="sldNum" sz="quarter" idx="12"/>
          </p:nvPr>
        </p:nvSpPr>
        <p:spPr/>
        <p:txBody>
          <a:bodyPr/>
          <a:lstStyle/>
          <a:p>
            <a:fld id="{4FAB73BC-B049-4115-A692-8D63A059BFB8}" type="slidenum">
              <a:rPr lang="en-US" smtClean="0"/>
              <a:pPr/>
              <a:t>39</a:t>
            </a:fld>
            <a:endParaRPr lang="en-US"/>
          </a:p>
        </p:txBody>
      </p:sp>
      <p:sp>
        <p:nvSpPr>
          <p:cNvPr id="2" name="Title 1">
            <a:extLst>
              <a:ext uri="{FF2B5EF4-FFF2-40B4-BE49-F238E27FC236}">
                <a16:creationId xmlns:a16="http://schemas.microsoft.com/office/drawing/2014/main" id="{2813AC91-9EAD-4B8A-A2A1-771D73EA6E01}"/>
              </a:ext>
            </a:extLst>
          </p:cNvPr>
          <p:cNvSpPr>
            <a:spLocks noGrp="1"/>
          </p:cNvSpPr>
          <p:nvPr>
            <p:ph type="title"/>
          </p:nvPr>
        </p:nvSpPr>
        <p:spPr/>
        <p:txBody>
          <a:bodyPr/>
          <a:lstStyle/>
          <a:p>
            <a:r>
              <a:rPr lang="en-US" dirty="0"/>
              <a:t>Preparing for the HWC data review meeting: Facilitator</a:t>
            </a:r>
          </a:p>
        </p:txBody>
      </p:sp>
      <p:sp>
        <p:nvSpPr>
          <p:cNvPr id="3" name="Content Placeholder 2">
            <a:extLst>
              <a:ext uri="{FF2B5EF4-FFF2-40B4-BE49-F238E27FC236}">
                <a16:creationId xmlns:a16="http://schemas.microsoft.com/office/drawing/2014/main" id="{CEC3E762-F50F-4E0A-BF5F-B610B196F8A0}"/>
              </a:ext>
            </a:extLst>
          </p:cNvPr>
          <p:cNvSpPr>
            <a:spLocks noGrp="1"/>
          </p:cNvSpPr>
          <p:nvPr>
            <p:ph idx="1"/>
          </p:nvPr>
        </p:nvSpPr>
        <p:spPr/>
        <p:txBody>
          <a:bodyPr>
            <a:normAutofit/>
          </a:bodyPr>
          <a:lstStyle/>
          <a:p>
            <a:pPr marL="91440" indent="0">
              <a:buNone/>
            </a:pPr>
            <a:r>
              <a:rPr lang="en-US" dirty="0"/>
              <a:t>The HWC school team facilitator will:</a:t>
            </a:r>
          </a:p>
          <a:p>
            <a:pPr marL="1206500" lvl="1" indent="-749300">
              <a:spcAft>
                <a:spcPts val="1800"/>
              </a:spcAft>
              <a:buFont typeface="Wingdings" panose="05000000000000000000" pitchFamily="2" charset="2"/>
              <a:buChar char="q"/>
            </a:pPr>
            <a:r>
              <a:rPr lang="en-US" sz="4400" dirty="0"/>
              <a:t>Review the HWC School Team Data Review Meeting Discussion </a:t>
            </a:r>
            <a:r>
              <a:rPr lang="en-US" sz="4400" dirty="0">
                <a:solidFill>
                  <a:srgbClr val="595959"/>
                </a:solidFill>
              </a:rPr>
              <a:t>Guide (appendix I) to prepare to lead the discussion.</a:t>
            </a:r>
            <a:endParaRPr lang="en-US" sz="4400" strike="sngStrike">
              <a:solidFill>
                <a:srgbClr val="595959"/>
              </a:solidFill>
            </a:endParaRPr>
          </a:p>
          <a:p>
            <a:pPr marL="1206500" lvl="1" indent="-749300">
              <a:spcAft>
                <a:spcPts val="1800"/>
              </a:spcAft>
              <a:buFont typeface="Wingdings" panose="05000000000000000000" pitchFamily="2" charset="2"/>
              <a:buChar char="q"/>
            </a:pPr>
            <a:r>
              <a:rPr lang="en-US" sz="4400" dirty="0">
                <a:solidFill>
                  <a:srgbClr val="595959"/>
                </a:solidFill>
              </a:rPr>
              <a:t>Set an agenda for the meeting that includes reports from each of the HWC school team members who have collected data in the last cycle.</a:t>
            </a:r>
          </a:p>
          <a:p>
            <a:pPr marL="1206500" lvl="1" indent="-749300">
              <a:spcAft>
                <a:spcPts val="1800"/>
              </a:spcAft>
              <a:buFont typeface="Wingdings" panose="05000000000000000000" pitchFamily="2" charset="2"/>
              <a:buChar char="q"/>
            </a:pPr>
            <a:r>
              <a:rPr lang="en-US" sz="4400" dirty="0">
                <a:solidFill>
                  <a:srgbClr val="595959"/>
                </a:solidFill>
              </a:rPr>
              <a:t>Lead the data review meeting, relying on the data review meeting protocol (appendix I) as appropriate.</a:t>
            </a:r>
          </a:p>
          <a:p>
            <a:pPr marL="1206500" lvl="1" indent="-749300">
              <a:spcAft>
                <a:spcPts val="1800"/>
              </a:spcAft>
              <a:buFont typeface="Wingdings" panose="05000000000000000000" pitchFamily="2" charset="2"/>
              <a:buChar char="q"/>
            </a:pPr>
            <a:r>
              <a:rPr lang="en-US" sz="4400" dirty="0"/>
              <a:t>Coordinate with the data lead to review data ahead of the whole-team meeting.</a:t>
            </a:r>
          </a:p>
        </p:txBody>
      </p:sp>
      <p:pic>
        <p:nvPicPr>
          <p:cNvPr id="5" name="Graphic 4" descr="&quot; &quot;">
            <a:extLst>
              <a:ext uri="{FF2B5EF4-FFF2-40B4-BE49-F238E27FC236}">
                <a16:creationId xmlns:a16="http://schemas.microsoft.com/office/drawing/2014/main" id="{0380E570-6D90-4E0E-A851-FA2FF7D531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37179" y="11248262"/>
            <a:ext cx="1673226" cy="1673226"/>
          </a:xfrm>
          <a:prstGeom prst="rect">
            <a:avLst/>
          </a:prstGeom>
        </p:spPr>
      </p:pic>
      <p:pic>
        <p:nvPicPr>
          <p:cNvPr id="6" name="Graphic 5" descr="&quot; &quot;">
            <a:extLst>
              <a:ext uri="{FF2B5EF4-FFF2-40B4-BE49-F238E27FC236}">
                <a16:creationId xmlns:a16="http://schemas.microsoft.com/office/drawing/2014/main" id="{09A2B3C4-858F-4A00-91A6-B60AFD6BA9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98623" y="11151171"/>
            <a:ext cx="1673226" cy="1673226"/>
          </a:xfrm>
          <a:prstGeom prst="rect">
            <a:avLst/>
          </a:prstGeom>
        </p:spPr>
      </p:pic>
    </p:spTree>
    <p:extLst>
      <p:ext uri="{BB962C8B-B14F-4D97-AF65-F5344CB8AC3E}">
        <p14:creationId xmlns:p14="http://schemas.microsoft.com/office/powerpoint/2010/main" val="751275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DB3A05-2B04-4BB9-A74A-7989CE566CC9}"/>
              </a:ext>
            </a:extLst>
          </p:cNvPr>
          <p:cNvSpPr>
            <a:spLocks noGrp="1"/>
          </p:cNvSpPr>
          <p:nvPr>
            <p:ph type="sldNum" sz="quarter" idx="12"/>
          </p:nvPr>
        </p:nvSpPr>
        <p:spPr/>
        <p:txBody>
          <a:bodyPr/>
          <a:lstStyle/>
          <a:p>
            <a:fld id="{4FAB73BC-B049-4115-A692-8D63A059BFB8}" type="slidenum">
              <a:rPr lang="en-US" smtClean="0"/>
              <a:pPr/>
              <a:t>40</a:t>
            </a:fld>
            <a:endParaRPr lang="en-US"/>
          </a:p>
        </p:txBody>
      </p:sp>
      <p:sp>
        <p:nvSpPr>
          <p:cNvPr id="2" name="Title 1">
            <a:extLst>
              <a:ext uri="{FF2B5EF4-FFF2-40B4-BE49-F238E27FC236}">
                <a16:creationId xmlns:a16="http://schemas.microsoft.com/office/drawing/2014/main" id="{ADF8FBAD-7816-4FCD-A5E0-EEB7865DE487}"/>
              </a:ext>
            </a:extLst>
          </p:cNvPr>
          <p:cNvSpPr>
            <a:spLocks noGrp="1"/>
          </p:cNvSpPr>
          <p:nvPr>
            <p:ph type="title"/>
          </p:nvPr>
        </p:nvSpPr>
        <p:spPr/>
        <p:txBody>
          <a:bodyPr/>
          <a:lstStyle/>
          <a:p>
            <a:r>
              <a:rPr lang="en-US" dirty="0"/>
              <a:t>Preparing for the HWC data review meeting: Teacher liaison</a:t>
            </a:r>
          </a:p>
        </p:txBody>
      </p:sp>
      <p:sp>
        <p:nvSpPr>
          <p:cNvPr id="3" name="Content Placeholder 2">
            <a:extLst>
              <a:ext uri="{FF2B5EF4-FFF2-40B4-BE49-F238E27FC236}">
                <a16:creationId xmlns:a16="http://schemas.microsoft.com/office/drawing/2014/main" id="{4CFC2F0D-4025-4C30-9908-40B809BE83F4}"/>
              </a:ext>
            </a:extLst>
          </p:cNvPr>
          <p:cNvSpPr>
            <a:spLocks noGrp="1"/>
          </p:cNvSpPr>
          <p:nvPr>
            <p:ph idx="1"/>
          </p:nvPr>
        </p:nvSpPr>
        <p:spPr>
          <a:xfrm>
            <a:off x="7820824" y="2520696"/>
            <a:ext cx="14632305" cy="5830824"/>
          </a:xfrm>
        </p:spPr>
        <p:txBody>
          <a:bodyPr>
            <a:normAutofit/>
          </a:bodyPr>
          <a:lstStyle/>
          <a:p>
            <a:pPr marL="91440" indent="0">
              <a:buNone/>
            </a:pPr>
            <a:r>
              <a:rPr lang="en-US" dirty="0"/>
              <a:t>The teacher liaison will: </a:t>
            </a:r>
          </a:p>
          <a:p>
            <a:pPr marL="965200" lvl="1" indent="-685800">
              <a:spcAft>
                <a:spcPts val="1800"/>
              </a:spcAft>
              <a:buFont typeface="Wingdings" panose="05000000000000000000" pitchFamily="2" charset="2"/>
              <a:buChar char="q"/>
            </a:pPr>
            <a:r>
              <a:rPr lang="en-US" sz="4400" dirty="0"/>
              <a:t>Collect information from teachers of students identified for HWC support in the most recent cycle using the Discussion Guide for Teachers (appendix B).</a:t>
            </a:r>
          </a:p>
          <a:p>
            <a:pPr marL="1041400" lvl="1" indent="-762000">
              <a:spcAft>
                <a:spcPts val="1800"/>
              </a:spcAft>
              <a:buFont typeface="Wingdings" panose="05000000000000000000" pitchFamily="2" charset="2"/>
              <a:buChar char="q"/>
            </a:pPr>
            <a:r>
              <a:rPr lang="en-US" sz="4400" dirty="0"/>
              <a:t>Share findings during the data review meeting.</a:t>
            </a:r>
          </a:p>
        </p:txBody>
      </p:sp>
      <p:pic>
        <p:nvPicPr>
          <p:cNvPr id="6" name="Graphic 5" descr="&quot; &quot;">
            <a:extLst>
              <a:ext uri="{FF2B5EF4-FFF2-40B4-BE49-F238E27FC236}">
                <a16:creationId xmlns:a16="http://schemas.microsoft.com/office/drawing/2014/main" id="{4894C26F-24C6-4149-8BE0-AC5B31BF7B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65920" y="7409673"/>
            <a:ext cx="6753367" cy="6753367"/>
          </a:xfrm>
          <a:prstGeom prst="rect">
            <a:avLst/>
          </a:prstGeom>
        </p:spPr>
      </p:pic>
    </p:spTree>
    <p:extLst>
      <p:ext uri="{BB962C8B-B14F-4D97-AF65-F5344CB8AC3E}">
        <p14:creationId xmlns:p14="http://schemas.microsoft.com/office/powerpoint/2010/main" val="3934050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D96362-BDB8-4FC5-BEC0-DCD2F5978F5E}"/>
              </a:ext>
            </a:extLst>
          </p:cNvPr>
          <p:cNvSpPr>
            <a:spLocks noGrp="1"/>
          </p:cNvSpPr>
          <p:nvPr>
            <p:ph type="sldNum" sz="quarter" idx="12"/>
          </p:nvPr>
        </p:nvSpPr>
        <p:spPr/>
        <p:txBody>
          <a:bodyPr/>
          <a:lstStyle/>
          <a:p>
            <a:fld id="{4FAB73BC-B049-4115-A692-8D63A059BFB8}" type="slidenum">
              <a:rPr lang="en-US" smtClean="0"/>
              <a:pPr/>
              <a:t>41</a:t>
            </a:fld>
            <a:endParaRPr lang="en-US"/>
          </a:p>
        </p:txBody>
      </p:sp>
      <p:sp>
        <p:nvSpPr>
          <p:cNvPr id="2" name="Title 1">
            <a:extLst>
              <a:ext uri="{FF2B5EF4-FFF2-40B4-BE49-F238E27FC236}">
                <a16:creationId xmlns:a16="http://schemas.microsoft.com/office/drawing/2014/main" id="{F4A58D5B-E81C-48C7-946F-AF940193DA67}"/>
              </a:ext>
            </a:extLst>
          </p:cNvPr>
          <p:cNvSpPr>
            <a:spLocks noGrp="1"/>
          </p:cNvSpPr>
          <p:nvPr>
            <p:ph type="title"/>
          </p:nvPr>
        </p:nvSpPr>
        <p:spPr/>
        <p:txBody>
          <a:bodyPr>
            <a:noAutofit/>
          </a:bodyPr>
          <a:lstStyle/>
          <a:p>
            <a:r>
              <a:rPr lang="en-US" sz="6600" dirty="0"/>
              <a:t>Preparing for the HWC data review meeting: Other team members</a:t>
            </a:r>
          </a:p>
        </p:txBody>
      </p:sp>
      <p:sp>
        <p:nvSpPr>
          <p:cNvPr id="3" name="Content Placeholder 2">
            <a:extLst>
              <a:ext uri="{FF2B5EF4-FFF2-40B4-BE49-F238E27FC236}">
                <a16:creationId xmlns:a16="http://schemas.microsoft.com/office/drawing/2014/main" id="{BD3B4961-7429-41B3-A24A-8943B4B44516}"/>
              </a:ext>
            </a:extLst>
          </p:cNvPr>
          <p:cNvSpPr>
            <a:spLocks noGrp="1"/>
          </p:cNvSpPr>
          <p:nvPr>
            <p:ph idx="1"/>
          </p:nvPr>
        </p:nvSpPr>
        <p:spPr>
          <a:xfrm>
            <a:off x="7556664" y="1584960"/>
            <a:ext cx="14632305" cy="6787896"/>
          </a:xfrm>
        </p:spPr>
        <p:txBody>
          <a:bodyPr>
            <a:normAutofit/>
          </a:bodyPr>
          <a:lstStyle/>
          <a:p>
            <a:pPr marL="91440" indent="0">
              <a:buNone/>
            </a:pPr>
            <a:r>
              <a:rPr lang="en-US" dirty="0"/>
              <a:t>Other HWC school team members will:</a:t>
            </a:r>
          </a:p>
          <a:p>
            <a:pPr marL="1143000" lvl="1" indent="-685800">
              <a:spcAft>
                <a:spcPts val="1800"/>
              </a:spcAft>
              <a:buFont typeface="Wingdings" panose="05000000000000000000" pitchFamily="2" charset="2"/>
              <a:buChar char="q"/>
            </a:pPr>
            <a:r>
              <a:rPr lang="en-US" sz="4400" dirty="0"/>
              <a:t>Support students identified for HWC support.</a:t>
            </a:r>
          </a:p>
          <a:p>
            <a:pPr marL="1143000" lvl="1" indent="-685800">
              <a:spcAft>
                <a:spcPts val="1800"/>
              </a:spcAft>
              <a:buFont typeface="Wingdings" panose="05000000000000000000" pitchFamily="2" charset="2"/>
              <a:buChar char="q"/>
            </a:pPr>
            <a:r>
              <a:rPr lang="en-US" sz="4400" dirty="0"/>
              <a:t>Document any issues or challenges that arise in the HWC notification process.</a:t>
            </a:r>
          </a:p>
          <a:p>
            <a:pPr marL="1143000" lvl="1" indent="-685800">
              <a:spcAft>
                <a:spcPts val="1800"/>
              </a:spcAft>
              <a:buFont typeface="Wingdings" panose="05000000000000000000" pitchFamily="2" charset="2"/>
              <a:buChar char="q"/>
            </a:pPr>
            <a:r>
              <a:rPr lang="en-US" sz="4400" dirty="0"/>
              <a:t>Share their own and other educators’ experiences with students identified for HWC support.</a:t>
            </a:r>
            <a:endParaRPr lang="en-US" sz="4400" strike="sngStrike" dirty="0"/>
          </a:p>
          <a:p>
            <a:pPr marL="1143000" lvl="1" indent="-685800">
              <a:spcAft>
                <a:spcPts val="1800"/>
              </a:spcAft>
              <a:buFont typeface="Wingdings" panose="05000000000000000000" pitchFamily="2" charset="2"/>
              <a:buChar char="q"/>
            </a:pPr>
            <a:r>
              <a:rPr lang="en-US" sz="4400" dirty="0"/>
              <a:t>Review data or materials shared in advance of meetings.</a:t>
            </a:r>
          </a:p>
        </p:txBody>
      </p:sp>
      <p:pic>
        <p:nvPicPr>
          <p:cNvPr id="11" name="Picture 10" descr="&quot; &quot;">
            <a:extLst>
              <a:ext uri="{FF2B5EF4-FFF2-40B4-BE49-F238E27FC236}">
                <a16:creationId xmlns:a16="http://schemas.microsoft.com/office/drawing/2014/main" id="{388040C1-C985-46CB-8148-922EA489DE4B}"/>
              </a:ext>
            </a:extLst>
          </p:cNvPr>
          <p:cNvPicPr>
            <a:picLocks noChangeAspect="1"/>
          </p:cNvPicPr>
          <p:nvPr/>
        </p:nvPicPr>
        <p:blipFill>
          <a:blip r:embed="rId3"/>
          <a:stretch>
            <a:fillRect/>
          </a:stretch>
        </p:blipFill>
        <p:spPr>
          <a:xfrm>
            <a:off x="9047209" y="8517531"/>
            <a:ext cx="6292756" cy="4195170"/>
          </a:xfrm>
          <a:prstGeom prst="rect">
            <a:avLst/>
          </a:prstGeom>
        </p:spPr>
      </p:pic>
    </p:spTree>
    <p:extLst>
      <p:ext uri="{BB962C8B-B14F-4D97-AF65-F5344CB8AC3E}">
        <p14:creationId xmlns:p14="http://schemas.microsoft.com/office/powerpoint/2010/main" val="2670050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F67657-F0B0-498F-B584-1E7DDCCA5AF1}"/>
              </a:ext>
            </a:extLst>
          </p:cNvPr>
          <p:cNvSpPr>
            <a:spLocks noGrp="1"/>
          </p:cNvSpPr>
          <p:nvPr>
            <p:ph type="sldNum" sz="quarter" idx="12"/>
          </p:nvPr>
        </p:nvSpPr>
        <p:spPr/>
        <p:txBody>
          <a:bodyPr/>
          <a:lstStyle/>
          <a:p>
            <a:fld id="{4FAB73BC-B049-4115-A692-8D63A059BFB8}" type="slidenum">
              <a:rPr lang="en-US" smtClean="0"/>
              <a:pPr/>
              <a:t>42</a:t>
            </a:fld>
            <a:endParaRPr lang="en-US"/>
          </a:p>
        </p:txBody>
      </p:sp>
      <p:sp>
        <p:nvSpPr>
          <p:cNvPr id="2" name="Title 1">
            <a:extLst>
              <a:ext uri="{FF2B5EF4-FFF2-40B4-BE49-F238E27FC236}">
                <a16:creationId xmlns:a16="http://schemas.microsoft.com/office/drawing/2014/main" id="{077CBAC5-E469-44CE-837B-521EC5967AA2}"/>
              </a:ext>
            </a:extLst>
          </p:cNvPr>
          <p:cNvSpPr>
            <a:spLocks noGrp="1"/>
          </p:cNvSpPr>
          <p:nvPr>
            <p:ph type="title"/>
          </p:nvPr>
        </p:nvSpPr>
        <p:spPr/>
        <p:txBody>
          <a:bodyPr/>
          <a:lstStyle/>
          <a:p>
            <a:r>
              <a:rPr lang="en-US" dirty="0"/>
              <a:t>Conducting the data review meeting</a:t>
            </a:r>
          </a:p>
        </p:txBody>
      </p:sp>
      <p:sp>
        <p:nvSpPr>
          <p:cNvPr id="3" name="Content Placeholder 2">
            <a:extLst>
              <a:ext uri="{FF2B5EF4-FFF2-40B4-BE49-F238E27FC236}">
                <a16:creationId xmlns:a16="http://schemas.microsoft.com/office/drawing/2014/main" id="{AC55ADE5-F326-4ECF-B3B2-F1EB345F7248}"/>
              </a:ext>
            </a:extLst>
          </p:cNvPr>
          <p:cNvSpPr>
            <a:spLocks noGrp="1"/>
          </p:cNvSpPr>
          <p:nvPr>
            <p:ph idx="1"/>
          </p:nvPr>
        </p:nvSpPr>
        <p:spPr/>
        <p:txBody>
          <a:bodyPr>
            <a:normAutofit/>
          </a:bodyPr>
          <a:lstStyle/>
          <a:p>
            <a:pPr marL="0" indent="0">
              <a:spcAft>
                <a:spcPts val="1800"/>
              </a:spcAft>
              <a:buNone/>
            </a:pPr>
            <a:r>
              <a:rPr lang="en-US" dirty="0"/>
              <a:t>HWC school team members report on data.</a:t>
            </a:r>
          </a:p>
          <a:p>
            <a:pPr marL="0" indent="0">
              <a:spcAft>
                <a:spcPts val="1800"/>
              </a:spcAft>
              <a:buNone/>
            </a:pPr>
            <a:r>
              <a:rPr lang="en-US" dirty="0"/>
              <a:t>HWC school team facilitator walks HWC school team members through the Data Review Meeting Discussion Guide (appendix I).</a:t>
            </a:r>
          </a:p>
          <a:p>
            <a:pPr marL="0" indent="0">
              <a:spcAft>
                <a:spcPts val="1800"/>
              </a:spcAft>
              <a:buNone/>
            </a:pPr>
            <a:r>
              <a:rPr lang="en-US" dirty="0">
                <a:cs typeface="Calibri"/>
              </a:rPr>
              <a:t>HWC school team members identify priorities and discuss and decide on next steps.</a:t>
            </a:r>
            <a:endParaRPr lang="en-US" strike="sngStrike" dirty="0">
              <a:cs typeface="Calibri"/>
            </a:endParaRPr>
          </a:p>
        </p:txBody>
      </p:sp>
      <p:pic>
        <p:nvPicPr>
          <p:cNvPr id="8" name="Picture 7" descr="&quot; &quot;">
            <a:extLst>
              <a:ext uri="{FF2B5EF4-FFF2-40B4-BE49-F238E27FC236}">
                <a16:creationId xmlns:a16="http://schemas.microsoft.com/office/drawing/2014/main" id="{2B5A49D9-EBEF-40BE-BC67-8E0A967D5230}"/>
              </a:ext>
            </a:extLst>
          </p:cNvPr>
          <p:cNvPicPr>
            <a:picLocks noChangeAspect="1"/>
          </p:cNvPicPr>
          <p:nvPr/>
        </p:nvPicPr>
        <p:blipFill>
          <a:blip r:embed="rId3"/>
          <a:stretch>
            <a:fillRect/>
          </a:stretch>
        </p:blipFill>
        <p:spPr>
          <a:xfrm>
            <a:off x="15421884" y="8723217"/>
            <a:ext cx="7380282" cy="4151409"/>
          </a:xfrm>
          <a:prstGeom prst="rect">
            <a:avLst/>
          </a:prstGeom>
        </p:spPr>
      </p:pic>
    </p:spTree>
    <p:extLst>
      <p:ext uri="{BB962C8B-B14F-4D97-AF65-F5344CB8AC3E}">
        <p14:creationId xmlns:p14="http://schemas.microsoft.com/office/powerpoint/2010/main" val="1400818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3F0DC-F803-4685-B391-5294C350C340}"/>
              </a:ext>
            </a:extLst>
          </p:cNvPr>
          <p:cNvSpPr>
            <a:spLocks noGrp="1"/>
          </p:cNvSpPr>
          <p:nvPr>
            <p:ph type="ctrTitle" idx="4294967295"/>
          </p:nvPr>
        </p:nvSpPr>
        <p:spPr>
          <a:xfrm>
            <a:off x="300355" y="5591493"/>
            <a:ext cx="16954500" cy="3232150"/>
          </a:xfrm>
        </p:spPr>
        <p:txBody>
          <a:bodyPr vert="horz" lIns="182880" tIns="91440" rIns="182880" bIns="91440" rtlCol="0" anchor="t">
            <a:normAutofit/>
          </a:bodyPr>
          <a:lstStyle/>
          <a:p>
            <a:pPr algn="ctr"/>
            <a:r>
              <a:rPr lang="en-US" sz="9000" dirty="0">
                <a:solidFill>
                  <a:schemeClr val="tx1">
                    <a:lumMod val="65000"/>
                    <a:lumOff val="35000"/>
                  </a:schemeClr>
                </a:solidFill>
              </a:rPr>
              <a:t>Getting Started</a:t>
            </a:r>
            <a:endParaRPr lang="en-US" sz="9000" kern="1200" dirty="0">
              <a:solidFill>
                <a:schemeClr val="tx1">
                  <a:lumMod val="65000"/>
                  <a:lumOff val="35000"/>
                </a:schemeClr>
              </a:solidFill>
              <a:latin typeface="+mj-lt"/>
              <a:ea typeface="+mj-ea"/>
              <a:cs typeface="+mj-cs"/>
            </a:endParaRPr>
          </a:p>
        </p:txBody>
      </p:sp>
    </p:spTree>
    <p:extLst>
      <p:ext uri="{BB962C8B-B14F-4D97-AF65-F5344CB8AC3E}">
        <p14:creationId xmlns:p14="http://schemas.microsoft.com/office/powerpoint/2010/main" val="2433535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C05783-3A5C-4C28-87F2-083E8223E4BA}"/>
              </a:ext>
            </a:extLst>
          </p:cNvPr>
          <p:cNvSpPr>
            <a:spLocks noGrp="1"/>
          </p:cNvSpPr>
          <p:nvPr>
            <p:ph type="sldNum" sz="quarter" idx="12"/>
          </p:nvPr>
        </p:nvSpPr>
        <p:spPr/>
        <p:txBody>
          <a:bodyPr/>
          <a:lstStyle/>
          <a:p>
            <a:fld id="{4FAB73BC-B049-4115-A692-8D63A059BFB8}" type="slidenum">
              <a:rPr lang="en-US" smtClean="0"/>
              <a:pPr/>
              <a:t>44</a:t>
            </a:fld>
            <a:endParaRPr lang="en-US"/>
          </a:p>
        </p:txBody>
      </p:sp>
      <p:sp>
        <p:nvSpPr>
          <p:cNvPr id="5" name="Title 4">
            <a:extLst>
              <a:ext uri="{FF2B5EF4-FFF2-40B4-BE49-F238E27FC236}">
                <a16:creationId xmlns:a16="http://schemas.microsoft.com/office/drawing/2014/main" id="{5E96D298-E2EB-4687-9D5B-BDAD2904BF0E}"/>
              </a:ext>
            </a:extLst>
          </p:cNvPr>
          <p:cNvSpPr>
            <a:spLocks noGrp="1"/>
          </p:cNvSpPr>
          <p:nvPr>
            <p:ph type="ctrTitle" idx="4294967295"/>
          </p:nvPr>
        </p:nvSpPr>
        <p:spPr>
          <a:xfrm>
            <a:off x="810597" y="1203438"/>
            <a:ext cx="22098000" cy="1219200"/>
          </a:xfrm>
        </p:spPr>
        <p:txBody>
          <a:bodyPr/>
          <a:lstStyle/>
          <a:p>
            <a:r>
              <a:rPr lang="en-US" dirty="0">
                <a:solidFill>
                  <a:schemeClr val="tx1">
                    <a:lumMod val="65000"/>
                    <a:lumOff val="35000"/>
                  </a:schemeClr>
                </a:solidFill>
              </a:rPr>
              <a:t>How to begin preparing for implementation</a:t>
            </a:r>
          </a:p>
        </p:txBody>
      </p:sp>
      <p:sp>
        <p:nvSpPr>
          <p:cNvPr id="3" name="Content Placeholder 2">
            <a:extLst>
              <a:ext uri="{FF2B5EF4-FFF2-40B4-BE49-F238E27FC236}">
                <a16:creationId xmlns:a16="http://schemas.microsoft.com/office/drawing/2014/main" id="{D29D0B23-9F63-4818-817C-41DEA82176D5}"/>
              </a:ext>
            </a:extLst>
          </p:cNvPr>
          <p:cNvSpPr>
            <a:spLocks noGrp="1"/>
          </p:cNvSpPr>
          <p:nvPr>
            <p:ph type="body" sz="quarter" idx="4294967295"/>
          </p:nvPr>
        </p:nvSpPr>
        <p:spPr>
          <a:xfrm>
            <a:off x="810597" y="3253634"/>
            <a:ext cx="12749213" cy="7607300"/>
          </a:xfrm>
        </p:spPr>
        <p:txBody>
          <a:bodyPr/>
          <a:lstStyle/>
          <a:p>
            <a:pPr>
              <a:spcAft>
                <a:spcPts val="1800"/>
              </a:spcAft>
            </a:pPr>
            <a:r>
              <a:rPr lang="en-US" dirty="0"/>
              <a:t>Start working through the five-step process.</a:t>
            </a:r>
          </a:p>
          <a:p>
            <a:pPr>
              <a:spcAft>
                <a:spcPts val="1800"/>
              </a:spcAft>
            </a:pPr>
            <a:r>
              <a:rPr lang="en-US" dirty="0"/>
              <a:t>Lay the foundation for program implementation and monitoring.</a:t>
            </a:r>
          </a:p>
          <a:p>
            <a:pPr>
              <a:spcAft>
                <a:spcPts val="1800"/>
              </a:spcAft>
            </a:pPr>
            <a:r>
              <a:rPr lang="en-US" dirty="0"/>
              <a:t>Use HWC materials to inform efforts and answer questions.</a:t>
            </a:r>
          </a:p>
        </p:txBody>
      </p:sp>
      <p:pic>
        <p:nvPicPr>
          <p:cNvPr id="6" name="Content Placeholder 10" descr="Diagram showing the circular cycle of monitoring HWC implementation and data. Starting at step 1, program participants move through each of the five steps and repeat the process as necessary. Step 1: Conduct program training and prepare documentation. Step 2: Assign team roles and set a data review schedule. Step 3: Provide support to students. Step 4: Monitor program data. Step 5: Review data and plan improvements. ">
            <a:extLst>
              <a:ext uri="{FF2B5EF4-FFF2-40B4-BE49-F238E27FC236}">
                <a16:creationId xmlns:a16="http://schemas.microsoft.com/office/drawing/2014/main" id="{A95F921C-D984-4C3E-8BD2-764C521873F2}"/>
              </a:ext>
            </a:extLst>
          </p:cNvPr>
          <p:cNvPicPr>
            <a:picLocks noChangeAspect="1"/>
          </p:cNvPicPr>
          <p:nvPr/>
        </p:nvPicPr>
        <p:blipFill>
          <a:blip r:embed="rId3"/>
          <a:stretch>
            <a:fillRect/>
          </a:stretch>
        </p:blipFill>
        <p:spPr>
          <a:xfrm>
            <a:off x="14102378" y="2483098"/>
            <a:ext cx="9140209" cy="9148372"/>
          </a:xfrm>
          <a:prstGeom prst="rect">
            <a:avLst/>
          </a:prstGeom>
        </p:spPr>
      </p:pic>
      <p:sp>
        <p:nvSpPr>
          <p:cNvPr id="2" name="Rectangle 1" descr="Rectangle surrounding steps 1 and 2 in the 5-step HWC program and implementation monitoring process. ">
            <a:extLst>
              <a:ext uri="{FF2B5EF4-FFF2-40B4-BE49-F238E27FC236}">
                <a16:creationId xmlns:a16="http://schemas.microsoft.com/office/drawing/2014/main" id="{9A30B682-0DE1-4D2A-A22B-30ADE265E7D5}"/>
              </a:ext>
            </a:extLst>
          </p:cNvPr>
          <p:cNvSpPr/>
          <p:nvPr/>
        </p:nvSpPr>
        <p:spPr>
          <a:xfrm>
            <a:off x="19441062" y="2362178"/>
            <a:ext cx="4135516" cy="9148372"/>
          </a:xfrm>
          <a:prstGeom prst="rect">
            <a:avLst/>
          </a:prstGeom>
          <a:noFill/>
          <a:ln w="762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1946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59B86B-1FB0-48E4-A2B7-80BE9F1D5C88}"/>
              </a:ext>
            </a:extLst>
          </p:cNvPr>
          <p:cNvSpPr>
            <a:spLocks noGrp="1"/>
          </p:cNvSpPr>
          <p:nvPr>
            <p:ph type="sldNum" sz="quarter" idx="12"/>
          </p:nvPr>
        </p:nvSpPr>
        <p:spPr/>
        <p:txBody>
          <a:bodyPr/>
          <a:lstStyle/>
          <a:p>
            <a:fld id="{BA8CF1B3-96A0-D24B-B5C9-B5B93FF4523E}" type="slidenum">
              <a:rPr lang="uk-UA" smtClean="0"/>
              <a:pPr/>
              <a:t>45</a:t>
            </a:fld>
            <a:endParaRPr lang="uk-UA"/>
          </a:p>
        </p:txBody>
      </p:sp>
      <p:sp>
        <p:nvSpPr>
          <p:cNvPr id="2" name="Title 1">
            <a:extLst>
              <a:ext uri="{FF2B5EF4-FFF2-40B4-BE49-F238E27FC236}">
                <a16:creationId xmlns:a16="http://schemas.microsoft.com/office/drawing/2014/main" id="{0A06D031-0768-44B1-9DCA-3F2F853229AB}"/>
              </a:ext>
            </a:extLst>
          </p:cNvPr>
          <p:cNvSpPr>
            <a:spLocks noGrp="1"/>
          </p:cNvSpPr>
          <p:nvPr>
            <p:ph type="ctrTitle" idx="4294967295"/>
          </p:nvPr>
        </p:nvSpPr>
        <p:spPr>
          <a:xfrm>
            <a:off x="812800" y="1168400"/>
            <a:ext cx="22098000" cy="1219200"/>
          </a:xfrm>
        </p:spPr>
        <p:txBody>
          <a:bodyPr>
            <a:normAutofit fontScale="90000"/>
          </a:bodyPr>
          <a:lstStyle/>
          <a:p>
            <a:r>
              <a:rPr lang="en-US" dirty="0">
                <a:solidFill>
                  <a:schemeClr val="tx1">
                    <a:lumMod val="65000"/>
                    <a:lumOff val="35000"/>
                  </a:schemeClr>
                </a:solidFill>
              </a:rPr>
              <a:t>Step 1: Conduct program training and prepare documentation </a:t>
            </a:r>
          </a:p>
        </p:txBody>
      </p:sp>
      <p:sp>
        <p:nvSpPr>
          <p:cNvPr id="4" name="Text Placeholder 3">
            <a:extLst>
              <a:ext uri="{FF2B5EF4-FFF2-40B4-BE49-F238E27FC236}">
                <a16:creationId xmlns:a16="http://schemas.microsoft.com/office/drawing/2014/main" id="{706D4C7A-8135-4B35-87AD-5CB9FEF5A2C2}"/>
              </a:ext>
            </a:extLst>
          </p:cNvPr>
          <p:cNvSpPr>
            <a:spLocks noGrp="1"/>
          </p:cNvSpPr>
          <p:nvPr>
            <p:ph type="body" sz="quarter" idx="4294967295"/>
          </p:nvPr>
        </p:nvSpPr>
        <p:spPr>
          <a:xfrm>
            <a:off x="812800" y="3152775"/>
            <a:ext cx="15568613" cy="8785225"/>
          </a:xfrm>
        </p:spPr>
        <p:txBody>
          <a:bodyPr>
            <a:normAutofit/>
          </a:bodyPr>
          <a:lstStyle/>
          <a:p>
            <a:r>
              <a:rPr lang="en-US" dirty="0"/>
              <a:t>Conduct training.</a:t>
            </a:r>
          </a:p>
          <a:p>
            <a:pPr lvl="1">
              <a:buFont typeface="Times New Roman" panose="02020603050405020304" pitchFamily="18" charset="0"/>
              <a:buChar char="–"/>
            </a:pPr>
            <a:r>
              <a:rPr lang="en-US" dirty="0"/>
              <a:t>Put a protocol in place to inform school staff of HWC notices.</a:t>
            </a:r>
          </a:p>
          <a:p>
            <a:pPr lvl="1">
              <a:buFont typeface="Times New Roman" panose="02020603050405020304" pitchFamily="18" charset="0"/>
              <a:buChar char="–"/>
            </a:pPr>
            <a:r>
              <a:rPr lang="en-US" dirty="0"/>
              <a:t>Designate a school contact to receive HWC notices.</a:t>
            </a:r>
          </a:p>
          <a:p>
            <a:pPr>
              <a:spcBef>
                <a:spcPts val="1200"/>
              </a:spcBef>
            </a:pPr>
            <a:r>
              <a:rPr lang="en-US" dirty="0"/>
              <a:t>Prepare documentation.</a:t>
            </a:r>
          </a:p>
          <a:p>
            <a:pPr lvl="1">
              <a:buFont typeface="Times New Roman" panose="02020603050405020304" pitchFamily="18" charset="0"/>
              <a:buChar char="–"/>
            </a:pPr>
            <a:r>
              <a:rPr lang="en-US" dirty="0"/>
              <a:t>Put memoranda of understanding (MOUs) in place with local participating organizations, as appropriate.</a:t>
            </a:r>
          </a:p>
          <a:p>
            <a:pPr lvl="1">
              <a:buFont typeface="Times New Roman" panose="02020603050405020304" pitchFamily="18" charset="0"/>
              <a:buChar char="–"/>
            </a:pPr>
            <a:r>
              <a:rPr lang="en-US" dirty="0"/>
              <a:t>Create referral forms for teachers to use to send students to school counselors.</a:t>
            </a:r>
          </a:p>
          <a:p>
            <a:pPr lvl="1">
              <a:buFont typeface="Times New Roman" panose="02020603050405020304" pitchFamily="18" charset="0"/>
              <a:buChar char="–"/>
            </a:pPr>
            <a:r>
              <a:rPr lang="en-US" dirty="0"/>
              <a:t>Gather information about external mental health providers to whom counselors can refer students.</a:t>
            </a:r>
          </a:p>
          <a:p>
            <a:pPr lvl="1">
              <a:buFont typeface="Times New Roman" panose="02020603050405020304" pitchFamily="18" charset="0"/>
              <a:buChar char="–"/>
            </a:pPr>
            <a:r>
              <a:rPr lang="en-US" dirty="0"/>
              <a:t>Create parental consent forms for referring students to external mental health providers.</a:t>
            </a:r>
          </a:p>
        </p:txBody>
      </p:sp>
      <p:pic>
        <p:nvPicPr>
          <p:cNvPr id="5" name="Content Placeholder 10" descr="Diagram showing the circular cycle of monitoring HWC implementation and data. Starting at step 1, program participants move through each of the five steps and repeat the process as necessary. Step 1: Conduct program training and prepare documentation. Step 2: Assign team roles and set a data review schedule. Step 3: Provide support to students. Step 4: Monitor program data. Step 5: Review data and plan improvements. ">
            <a:extLst>
              <a:ext uri="{FF2B5EF4-FFF2-40B4-BE49-F238E27FC236}">
                <a16:creationId xmlns:a16="http://schemas.microsoft.com/office/drawing/2014/main" id="{5FDDB629-7170-42E2-96A8-FD113CCD4B25}"/>
              </a:ext>
            </a:extLst>
          </p:cNvPr>
          <p:cNvPicPr>
            <a:picLocks noChangeAspect="1"/>
          </p:cNvPicPr>
          <p:nvPr/>
        </p:nvPicPr>
        <p:blipFill>
          <a:blip r:embed="rId3"/>
          <a:stretch>
            <a:fillRect/>
          </a:stretch>
        </p:blipFill>
        <p:spPr>
          <a:xfrm>
            <a:off x="17519308" y="4160949"/>
            <a:ext cx="5389288" cy="5394101"/>
          </a:xfrm>
          <a:prstGeom prst="rect">
            <a:avLst/>
          </a:prstGeom>
        </p:spPr>
      </p:pic>
      <p:sp>
        <p:nvSpPr>
          <p:cNvPr id="6" name="Rectangle 5" descr="Rectangle surrounding step 1 in the 5-step HWC program and implementation monitoring process. ">
            <a:extLst>
              <a:ext uri="{FF2B5EF4-FFF2-40B4-BE49-F238E27FC236}">
                <a16:creationId xmlns:a16="http://schemas.microsoft.com/office/drawing/2014/main" id="{CF04DABF-231A-4F75-BD13-41087F1E9E41}"/>
              </a:ext>
            </a:extLst>
          </p:cNvPr>
          <p:cNvSpPr/>
          <p:nvPr/>
        </p:nvSpPr>
        <p:spPr>
          <a:xfrm>
            <a:off x="20804187" y="4176331"/>
            <a:ext cx="2438400" cy="2918964"/>
          </a:xfrm>
          <a:prstGeom prst="rect">
            <a:avLst/>
          </a:prstGeom>
          <a:noFill/>
          <a:ln w="762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00364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878D5A-E488-4C55-A829-A35EE8D53846}"/>
              </a:ext>
            </a:extLst>
          </p:cNvPr>
          <p:cNvSpPr>
            <a:spLocks noGrp="1"/>
          </p:cNvSpPr>
          <p:nvPr>
            <p:ph type="sldNum" sz="quarter" idx="12"/>
          </p:nvPr>
        </p:nvSpPr>
        <p:spPr/>
        <p:txBody>
          <a:bodyPr/>
          <a:lstStyle/>
          <a:p>
            <a:fld id="{330EA680-D336-4FF7-8B7A-9848BB0A1C32}" type="slidenum">
              <a:rPr lang="en-US" smtClean="0"/>
              <a:t>46</a:t>
            </a:fld>
            <a:endParaRPr lang="en-US"/>
          </a:p>
        </p:txBody>
      </p:sp>
      <p:sp>
        <p:nvSpPr>
          <p:cNvPr id="7" name="Title 6">
            <a:extLst>
              <a:ext uri="{FF2B5EF4-FFF2-40B4-BE49-F238E27FC236}">
                <a16:creationId xmlns:a16="http://schemas.microsoft.com/office/drawing/2014/main" id="{6E9C287E-07E9-40D9-9CEC-B908CEA895A2}"/>
              </a:ext>
            </a:extLst>
          </p:cNvPr>
          <p:cNvSpPr>
            <a:spLocks noGrp="1"/>
          </p:cNvSpPr>
          <p:nvPr>
            <p:ph type="ctrTitle" idx="4294967295"/>
          </p:nvPr>
        </p:nvSpPr>
        <p:spPr>
          <a:xfrm>
            <a:off x="704166" y="956863"/>
            <a:ext cx="22098000" cy="1219200"/>
          </a:xfrm>
        </p:spPr>
        <p:txBody>
          <a:bodyPr/>
          <a:lstStyle/>
          <a:p>
            <a:r>
              <a:rPr lang="en-US" dirty="0">
                <a:solidFill>
                  <a:schemeClr val="tx1">
                    <a:lumMod val="65000"/>
                    <a:lumOff val="35000"/>
                  </a:schemeClr>
                </a:solidFill>
              </a:rPr>
              <a:t>Step 2: Assign team roles and create a data review schedule </a:t>
            </a:r>
          </a:p>
        </p:txBody>
      </p:sp>
      <p:sp>
        <p:nvSpPr>
          <p:cNvPr id="9" name="Text Placeholder 3">
            <a:extLst>
              <a:ext uri="{FF2B5EF4-FFF2-40B4-BE49-F238E27FC236}">
                <a16:creationId xmlns:a16="http://schemas.microsoft.com/office/drawing/2014/main" id="{A0DCB403-3659-4B63-8E11-DF62770A5274}"/>
              </a:ext>
            </a:extLst>
          </p:cNvPr>
          <p:cNvSpPr txBox="1">
            <a:spLocks/>
          </p:cNvSpPr>
          <p:nvPr/>
        </p:nvSpPr>
        <p:spPr>
          <a:xfrm>
            <a:off x="704166" y="3183232"/>
            <a:ext cx="15086012" cy="8810648"/>
          </a:xfrm>
          <a:prstGeom prst="rect">
            <a:avLst/>
          </a:prstGeom>
        </p:spPr>
        <p:txBody>
          <a:bodyPr vert="horz" lIns="0" tIns="0" rIns="0" bIns="0" rtlCol="0" anchor="t">
            <a:normAutofit/>
          </a:bodyPr>
          <a:lstStyle>
            <a:lvl1pPr marL="457200" marR="0" indent="-365760" algn="l" defTabSz="1219215" rtl="0" eaLnBrk="1" fontAlgn="auto" latinLnBrk="0" hangingPunct="1">
              <a:lnSpc>
                <a:spcPct val="100000"/>
              </a:lnSpc>
              <a:spcBef>
                <a:spcPts val="600"/>
              </a:spcBef>
              <a:spcAft>
                <a:spcPts val="300"/>
              </a:spcAft>
              <a:buClrTx/>
              <a:buSzTx/>
              <a:buFont typeface="Arial" panose="020B0604020202020204" pitchFamily="34" charset="0"/>
              <a:buChar char="•"/>
              <a:tabLst/>
              <a:defRPr lang="tr-TR" sz="4800" b="0" i="0" kern="1200">
                <a:solidFill>
                  <a:srgbClr val="576F7F"/>
                </a:solidFill>
                <a:latin typeface="Times New Roman" panose="02020603050405020304" pitchFamily="18" charset="0"/>
                <a:ea typeface="+mn-ea"/>
                <a:cs typeface="Times New Roman" panose="02020603050405020304" pitchFamily="18" charset="0"/>
              </a:defRPr>
            </a:lvl1pPr>
            <a:lvl2pPr marL="822960" marR="0" indent="-365125" algn="l" defTabSz="1219215" rtl="0" eaLnBrk="1" fontAlgn="auto" latinLnBrk="0" hangingPunct="1">
              <a:lnSpc>
                <a:spcPct val="100000"/>
              </a:lnSpc>
              <a:spcBef>
                <a:spcPts val="300"/>
              </a:spcBef>
              <a:spcAft>
                <a:spcPts val="300"/>
              </a:spcAft>
              <a:buClrTx/>
              <a:buSzTx/>
              <a:buFont typeface="Times New Roman" panose="02020603050405020304" pitchFamily="18" charset="0"/>
              <a:buChar char="–"/>
              <a:tabLst/>
              <a:defRPr lang="tr-TR" sz="4000" b="0" i="0" kern="1200">
                <a:solidFill>
                  <a:srgbClr val="576F7F"/>
                </a:solidFill>
                <a:latin typeface="Times New Roman" panose="02020603050405020304" pitchFamily="18" charset="0"/>
                <a:ea typeface="+mn-ea"/>
                <a:cs typeface="Times New Roman" panose="02020603050405020304" pitchFamily="18" charset="0"/>
              </a:defRPr>
            </a:lvl2pPr>
            <a:lvl3pPr marL="1188720" marR="0" indent="-365760" algn="l" defTabSz="1219215" rtl="0" eaLnBrk="1" fontAlgn="auto" latinLnBrk="0" hangingPunct="1">
              <a:lnSpc>
                <a:spcPct val="100000"/>
              </a:lnSpc>
              <a:spcBef>
                <a:spcPts val="300"/>
              </a:spcBef>
              <a:spcAft>
                <a:spcPts val="300"/>
              </a:spcAft>
              <a:buClrTx/>
              <a:buSzTx/>
              <a:buFont typeface="Courier New" panose="02070309020205020404" pitchFamily="49" charset="0"/>
              <a:buChar char="o"/>
              <a:tabLst/>
              <a:defRPr lang="tr-TR" sz="3600" b="0" i="0" kern="1200">
                <a:solidFill>
                  <a:srgbClr val="576F7F"/>
                </a:solidFill>
                <a:latin typeface="Times New Roman" panose="02020603050405020304" pitchFamily="18" charset="0"/>
                <a:ea typeface="+mn-ea"/>
                <a:cs typeface="Times New Roman" panose="02020603050405020304" pitchFamily="18" charset="0"/>
              </a:defRPr>
            </a:lvl3pPr>
            <a:lvl4pPr marL="1554480" marR="0" indent="-365760" algn="l" defTabSz="1219215" rtl="0" eaLnBrk="1" fontAlgn="auto" latinLnBrk="0" hangingPunct="1">
              <a:lnSpc>
                <a:spcPct val="100000"/>
              </a:lnSpc>
              <a:spcBef>
                <a:spcPts val="0"/>
              </a:spcBef>
              <a:spcAft>
                <a:spcPts val="0"/>
              </a:spcAft>
              <a:buClrTx/>
              <a:buSzTx/>
              <a:buFont typeface="Wingdings" panose="05000000000000000000" pitchFamily="2" charset="2"/>
              <a:buChar char="§"/>
              <a:tabLst/>
              <a:defRPr sz="3200" kern="1200">
                <a:solidFill>
                  <a:schemeClr val="tx1"/>
                </a:solidFill>
                <a:latin typeface="Times New Roman" panose="02020603050405020304" pitchFamily="18" charset="0"/>
                <a:ea typeface="+mn-ea"/>
                <a:cs typeface="Times New Roman" panose="02020603050405020304" pitchFamily="18" charset="0"/>
              </a:defRPr>
            </a:lvl4pPr>
            <a:lvl5pPr marL="1920240" marR="0" indent="-365760" algn="l" defTabSz="1219215" rtl="0" eaLnBrk="1" fontAlgn="auto" latinLnBrk="0" hangingPunct="1">
              <a:lnSpc>
                <a:spcPct val="100000"/>
              </a:lnSpc>
              <a:spcBef>
                <a:spcPts val="0"/>
              </a:spcBef>
              <a:spcAft>
                <a:spcPts val="0"/>
              </a:spcAft>
              <a:buClrTx/>
              <a:buSzTx/>
              <a:buFont typeface="Times New Roman" panose="02020603050405020304" pitchFamily="18" charset="0"/>
              <a:buChar char="‣"/>
              <a:tabLst/>
              <a:defRPr sz="3200" kern="1200">
                <a:solidFill>
                  <a:schemeClr val="tx1"/>
                </a:solidFill>
                <a:latin typeface="Times New Roman" panose="02020603050405020304" pitchFamily="18" charset="0"/>
                <a:ea typeface="+mn-ea"/>
                <a:cs typeface="Times New Roman" panose="02020603050405020304" pitchFamily="18" charset="0"/>
              </a:defRPr>
            </a:lvl5pPr>
            <a:lvl6pPr marL="6705684" indent="-609608" algn="l" defTabSz="1219215" rtl="0" eaLnBrk="1" latinLnBrk="0" hangingPunct="1">
              <a:spcBef>
                <a:spcPct val="20000"/>
              </a:spcBef>
              <a:buFont typeface="Arial"/>
              <a:buChar char="•"/>
              <a:defRPr sz="5333" kern="1200">
                <a:solidFill>
                  <a:schemeClr val="tx1"/>
                </a:solidFill>
                <a:latin typeface="+mn-lt"/>
                <a:ea typeface="+mn-ea"/>
                <a:cs typeface="+mn-cs"/>
              </a:defRPr>
            </a:lvl6pPr>
            <a:lvl7pPr marL="7924899" indent="-609608" algn="l" defTabSz="1219215" rtl="0" eaLnBrk="1" latinLnBrk="0" hangingPunct="1">
              <a:spcBef>
                <a:spcPct val="20000"/>
              </a:spcBef>
              <a:buFont typeface="Arial"/>
              <a:buChar char="•"/>
              <a:defRPr sz="5333" kern="1200">
                <a:solidFill>
                  <a:schemeClr val="tx1"/>
                </a:solidFill>
                <a:latin typeface="+mn-lt"/>
                <a:ea typeface="+mn-ea"/>
                <a:cs typeface="+mn-cs"/>
              </a:defRPr>
            </a:lvl7pPr>
            <a:lvl8pPr marL="9144114" indent="-609608" algn="l" defTabSz="1219215" rtl="0" eaLnBrk="1" latinLnBrk="0" hangingPunct="1">
              <a:spcBef>
                <a:spcPct val="20000"/>
              </a:spcBef>
              <a:buFont typeface="Arial"/>
              <a:buChar char="•"/>
              <a:defRPr sz="5333" kern="1200">
                <a:solidFill>
                  <a:schemeClr val="tx1"/>
                </a:solidFill>
                <a:latin typeface="+mn-lt"/>
                <a:ea typeface="+mn-ea"/>
                <a:cs typeface="+mn-cs"/>
              </a:defRPr>
            </a:lvl8pPr>
            <a:lvl9pPr marL="10363330" indent="-609608" algn="l" defTabSz="1219215" rtl="0" eaLnBrk="1" latinLnBrk="0" hangingPunct="1">
              <a:spcBef>
                <a:spcPct val="20000"/>
              </a:spcBef>
              <a:buFont typeface="Arial"/>
              <a:buChar char="•"/>
              <a:defRPr sz="5333" kern="1200">
                <a:solidFill>
                  <a:schemeClr val="tx1"/>
                </a:solidFill>
                <a:latin typeface="+mn-lt"/>
                <a:ea typeface="+mn-ea"/>
                <a:cs typeface="+mn-cs"/>
              </a:defRPr>
            </a:lvl9pPr>
          </a:lstStyle>
          <a:p>
            <a:pPr>
              <a:buClr>
                <a:schemeClr val="accent1"/>
              </a:buClr>
            </a:pPr>
            <a:r>
              <a:rPr lang="en-US" dirty="0">
                <a:solidFill>
                  <a:schemeClr val="tx1">
                    <a:lumMod val="65000"/>
                    <a:lumOff val="35000"/>
                  </a:schemeClr>
                </a:solidFill>
                <a:latin typeface="Corbel"/>
                <a:cs typeface="Times New Roman"/>
              </a:rPr>
              <a:t>Assign HWC school team roles.</a:t>
            </a:r>
          </a:p>
          <a:p>
            <a:pPr>
              <a:spcBef>
                <a:spcPts val="1200"/>
              </a:spcBef>
              <a:buClr>
                <a:schemeClr val="accent1"/>
              </a:buClr>
            </a:pPr>
            <a:r>
              <a:rPr lang="en-US" dirty="0">
                <a:solidFill>
                  <a:schemeClr val="tx1">
                    <a:lumMod val="65000"/>
                    <a:lumOff val="35000"/>
                  </a:schemeClr>
                </a:solidFill>
                <a:latin typeface="Corbel"/>
                <a:cs typeface="Times New Roman"/>
              </a:rPr>
              <a:t>Create and commit to a data review schedule.</a:t>
            </a:r>
          </a:p>
          <a:p>
            <a:pPr lvl="1">
              <a:buClr>
                <a:schemeClr val="accent1"/>
              </a:buClr>
            </a:pPr>
            <a:r>
              <a:rPr lang="en-US" dirty="0">
                <a:solidFill>
                  <a:schemeClr val="tx1">
                    <a:lumMod val="65000"/>
                    <a:lumOff val="35000"/>
                  </a:schemeClr>
                </a:solidFill>
                <a:latin typeface="Corbel"/>
                <a:cs typeface="Times New Roman"/>
              </a:rPr>
              <a:t>Set the regular schedule (the cycle) for the year. </a:t>
            </a:r>
            <a:endParaRPr lang="en-US" dirty="0">
              <a:solidFill>
                <a:schemeClr val="tx1">
                  <a:lumMod val="65000"/>
                  <a:lumOff val="35000"/>
                </a:schemeClr>
              </a:solidFill>
              <a:latin typeface="Corbel"/>
            </a:endParaRPr>
          </a:p>
          <a:p>
            <a:pPr lvl="1">
              <a:buClr>
                <a:schemeClr val="accent1"/>
              </a:buClr>
            </a:pPr>
            <a:r>
              <a:rPr lang="en-US" sz="4000" dirty="0">
                <a:solidFill>
                  <a:schemeClr val="tx1">
                    <a:lumMod val="65000"/>
                    <a:lumOff val="35000"/>
                  </a:schemeClr>
                </a:solidFill>
                <a:latin typeface="Corbel"/>
                <a:cs typeface="Times New Roman"/>
              </a:rPr>
              <a:t>Schedule internal data review team meetings for the first week after each cycle ends.</a:t>
            </a:r>
          </a:p>
        </p:txBody>
      </p:sp>
      <p:pic>
        <p:nvPicPr>
          <p:cNvPr id="14" name="Content Placeholder 10" descr="Diagram showing the circular cycle of monitoring HWC implementation and data. Starting at step 1, program participants move through each of the five steps and repeat the process as necessary. Step 1: Conduct program training and prepare documentation. Step 2: Assign team roles and set a data review schedule. Step 3: Provide support to students. Step 4: Monitor program data. Step 5: Review data and plan improvements. ">
            <a:extLst>
              <a:ext uri="{FF2B5EF4-FFF2-40B4-BE49-F238E27FC236}">
                <a16:creationId xmlns:a16="http://schemas.microsoft.com/office/drawing/2014/main" id="{22182460-7780-41B1-A568-A409447104AE}"/>
              </a:ext>
            </a:extLst>
          </p:cNvPr>
          <p:cNvPicPr>
            <a:picLocks noChangeAspect="1"/>
          </p:cNvPicPr>
          <p:nvPr/>
        </p:nvPicPr>
        <p:blipFill>
          <a:blip r:embed="rId3"/>
          <a:stretch>
            <a:fillRect/>
          </a:stretch>
        </p:blipFill>
        <p:spPr>
          <a:xfrm>
            <a:off x="17366908" y="3974454"/>
            <a:ext cx="5389288" cy="5394101"/>
          </a:xfrm>
          <a:prstGeom prst="rect">
            <a:avLst/>
          </a:prstGeom>
        </p:spPr>
      </p:pic>
      <p:sp>
        <p:nvSpPr>
          <p:cNvPr id="16" name="Rectangle 15" descr="Rectangle surrounding step 2 in the 5-step HWC program and implementation monitoring process. ">
            <a:extLst>
              <a:ext uri="{FF2B5EF4-FFF2-40B4-BE49-F238E27FC236}">
                <a16:creationId xmlns:a16="http://schemas.microsoft.com/office/drawing/2014/main" id="{6BFD5EBB-641A-4BFB-B812-C5339E7240C9}"/>
              </a:ext>
            </a:extLst>
          </p:cNvPr>
          <p:cNvSpPr/>
          <p:nvPr/>
        </p:nvSpPr>
        <p:spPr>
          <a:xfrm>
            <a:off x="20651787" y="6352036"/>
            <a:ext cx="2438400" cy="2918964"/>
          </a:xfrm>
          <a:prstGeom prst="rect">
            <a:avLst/>
          </a:prstGeom>
          <a:noFill/>
          <a:ln w="762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094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878D5A-E488-4C55-A829-A35EE8D53846}"/>
              </a:ext>
            </a:extLst>
          </p:cNvPr>
          <p:cNvSpPr>
            <a:spLocks noGrp="1"/>
          </p:cNvSpPr>
          <p:nvPr>
            <p:ph type="sldNum" sz="quarter" idx="12"/>
          </p:nvPr>
        </p:nvSpPr>
        <p:spPr/>
        <p:txBody>
          <a:bodyPr/>
          <a:lstStyle/>
          <a:p>
            <a:fld id="{330EA680-D336-4FF7-8B7A-9848BB0A1C32}" type="slidenum">
              <a:rPr lang="en-US" smtClean="0"/>
              <a:t>47</a:t>
            </a:fld>
            <a:endParaRPr lang="en-US"/>
          </a:p>
        </p:txBody>
      </p:sp>
      <p:sp>
        <p:nvSpPr>
          <p:cNvPr id="2" name="Title 1">
            <a:extLst>
              <a:ext uri="{FF2B5EF4-FFF2-40B4-BE49-F238E27FC236}">
                <a16:creationId xmlns:a16="http://schemas.microsoft.com/office/drawing/2014/main" id="{CE29A8DC-E982-4FF8-BD75-6521EE083010}"/>
              </a:ext>
            </a:extLst>
          </p:cNvPr>
          <p:cNvSpPr>
            <a:spLocks noGrp="1"/>
          </p:cNvSpPr>
          <p:nvPr>
            <p:ph type="title"/>
          </p:nvPr>
        </p:nvSpPr>
        <p:spPr/>
        <p:txBody>
          <a:bodyPr>
            <a:normAutofit/>
          </a:bodyPr>
          <a:lstStyle/>
          <a:p>
            <a:r>
              <a:rPr lang="en-US" dirty="0"/>
              <a:t>Planning: Example Schedule</a:t>
            </a:r>
            <a:endParaRPr lang="en-US" dirty="0">
              <a:cs typeface="Calibri Light"/>
            </a:endParaRPr>
          </a:p>
        </p:txBody>
      </p:sp>
      <p:pic>
        <p:nvPicPr>
          <p:cNvPr id="11" name="Picture 10" descr="A sample 5-week calendar is shown, with cycle 1 starting on Monday of week 1, teachers convene for HWC implementation discussion for cycle 1 on Friday of week 4, and cycle 1 ending on Monday and cycle 2 starting on Tuesday of week 5. Wednesday of week 5 is the suggested date for the school team's monthly data review meeting for cycle 1. Provide support to students and monitor progress occurs every day of every week. A footnote states &quot;The data lead and counselor(s) input data about HWC notices and counseling referrals into the HWC Excel Workbooks as they receive them over the course of the cycle.&quot;">
            <a:extLst>
              <a:ext uri="{FF2B5EF4-FFF2-40B4-BE49-F238E27FC236}">
                <a16:creationId xmlns:a16="http://schemas.microsoft.com/office/drawing/2014/main" id="{3F1B86AD-C541-4B36-A636-7B46175AC176}"/>
              </a:ext>
            </a:extLst>
          </p:cNvPr>
          <p:cNvPicPr>
            <a:picLocks noChangeAspect="1"/>
          </p:cNvPicPr>
          <p:nvPr/>
        </p:nvPicPr>
        <p:blipFill rotWithShape="1">
          <a:blip r:embed="rId3"/>
          <a:srcRect b="1957"/>
          <a:stretch/>
        </p:blipFill>
        <p:spPr>
          <a:xfrm>
            <a:off x="7146476" y="2224490"/>
            <a:ext cx="16474702" cy="9267020"/>
          </a:xfrm>
          <a:prstGeom prst="rect">
            <a:avLst/>
          </a:prstGeom>
        </p:spPr>
      </p:pic>
    </p:spTree>
    <p:extLst>
      <p:ext uri="{BB962C8B-B14F-4D97-AF65-F5344CB8AC3E}">
        <p14:creationId xmlns:p14="http://schemas.microsoft.com/office/powerpoint/2010/main" val="970997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B70568-D994-49A0-A7F3-496F470B5456}"/>
              </a:ext>
            </a:extLst>
          </p:cNvPr>
          <p:cNvSpPr>
            <a:spLocks noGrp="1"/>
          </p:cNvSpPr>
          <p:nvPr>
            <p:ph type="ctrTitle" idx="4294967295"/>
          </p:nvPr>
        </p:nvSpPr>
        <p:spPr>
          <a:xfrm>
            <a:off x="869315" y="5241925"/>
            <a:ext cx="16243300" cy="3232150"/>
          </a:xfrm>
        </p:spPr>
        <p:txBody>
          <a:bodyPr>
            <a:normAutofit/>
          </a:bodyPr>
          <a:lstStyle/>
          <a:p>
            <a:pPr algn="ctr"/>
            <a:r>
              <a:rPr lang="en-US" sz="9000" dirty="0">
                <a:solidFill>
                  <a:schemeClr val="tx1">
                    <a:lumMod val="65000"/>
                    <a:lumOff val="35000"/>
                  </a:schemeClr>
                </a:solidFill>
              </a:rPr>
              <a:t>Tips for Program Implementation</a:t>
            </a:r>
          </a:p>
        </p:txBody>
      </p:sp>
    </p:spTree>
    <p:extLst>
      <p:ext uri="{BB962C8B-B14F-4D97-AF65-F5344CB8AC3E}">
        <p14:creationId xmlns:p14="http://schemas.microsoft.com/office/powerpoint/2010/main" val="2790870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F6C862-7B84-4EFF-BDD1-DBF2038E264D}"/>
              </a:ext>
            </a:extLst>
          </p:cNvPr>
          <p:cNvSpPr>
            <a:spLocks noGrp="1"/>
          </p:cNvSpPr>
          <p:nvPr>
            <p:ph type="sldNum" sz="quarter" idx="12"/>
          </p:nvPr>
        </p:nvSpPr>
        <p:spPr/>
        <p:txBody>
          <a:bodyPr/>
          <a:lstStyle/>
          <a:p>
            <a:fld id="{330EA680-D336-4FF7-8B7A-9848BB0A1C32}" type="slidenum">
              <a:rPr lang="en-US" smtClean="0"/>
              <a:t>4</a:t>
            </a:fld>
            <a:endParaRPr lang="en-US"/>
          </a:p>
        </p:txBody>
      </p:sp>
      <p:sp>
        <p:nvSpPr>
          <p:cNvPr id="2" name="Title 1">
            <a:extLst>
              <a:ext uri="{FF2B5EF4-FFF2-40B4-BE49-F238E27FC236}">
                <a16:creationId xmlns:a16="http://schemas.microsoft.com/office/drawing/2014/main" id="{27354B71-9131-4591-9871-D0896545E05C}"/>
              </a:ext>
            </a:extLst>
          </p:cNvPr>
          <p:cNvSpPr>
            <a:spLocks noGrp="1"/>
          </p:cNvSpPr>
          <p:nvPr>
            <p:ph type="title"/>
          </p:nvPr>
        </p:nvSpPr>
        <p:spPr/>
        <p:txBody>
          <a:bodyPr>
            <a:normAutofit/>
          </a:bodyPr>
          <a:lstStyle/>
          <a:p>
            <a:r>
              <a:rPr lang="en-US" dirty="0"/>
              <a:t>What brings us here today?</a:t>
            </a:r>
          </a:p>
        </p:txBody>
      </p:sp>
      <p:sp>
        <p:nvSpPr>
          <p:cNvPr id="3" name="Content Placeholder 2">
            <a:extLst>
              <a:ext uri="{FF2B5EF4-FFF2-40B4-BE49-F238E27FC236}">
                <a16:creationId xmlns:a16="http://schemas.microsoft.com/office/drawing/2014/main" id="{B9CE1309-9AA8-4941-B28D-DA9EC233806B}"/>
              </a:ext>
            </a:extLst>
          </p:cNvPr>
          <p:cNvSpPr>
            <a:spLocks noGrp="1"/>
          </p:cNvSpPr>
          <p:nvPr>
            <p:ph idx="1"/>
          </p:nvPr>
        </p:nvSpPr>
        <p:spPr/>
        <p:txBody>
          <a:bodyPr vert="horz" lIns="182880" tIns="91440" rIns="182880" bIns="91440" rtlCol="0" anchor="t">
            <a:normAutofit lnSpcReduction="10000"/>
          </a:bodyPr>
          <a:lstStyle/>
          <a:p>
            <a:pPr>
              <a:spcAft>
                <a:spcPts val="2700"/>
              </a:spcAft>
            </a:pPr>
            <a:r>
              <a:rPr lang="en-US" sz="4800" dirty="0">
                <a:cs typeface="Calibri"/>
              </a:rPr>
              <a:t>In 2013, the West Virginia Center for Children’s Justice (WVCCJ) created the Handle With Care (HWC) program. HWC fosters collaboration among various local agencies to help support students who may have experienced trauma.</a:t>
            </a:r>
            <a:r>
              <a:rPr lang="en-US" b="1" dirty="0">
                <a:cs typeface="Calibri"/>
              </a:rPr>
              <a:t> </a:t>
            </a:r>
          </a:p>
          <a:p>
            <a:pPr>
              <a:spcAft>
                <a:spcPts val="2700"/>
              </a:spcAft>
            </a:pPr>
            <a:r>
              <a:rPr lang="en-US" sz="4800" dirty="0">
                <a:cs typeface="Calibri"/>
              </a:rPr>
              <a:t>In 2018, WVCCJ partnered with Regional Educational Laboratories Appalachia (REL AP) and the West Virginia Department of Education (WVDE) to develop materials to support schools that implement HWC with data monitoring and data use for continuous improvement. </a:t>
            </a:r>
          </a:p>
          <a:p>
            <a:pPr>
              <a:spcAft>
                <a:spcPts val="2700"/>
              </a:spcAft>
            </a:pPr>
            <a:r>
              <a:rPr lang="en-US" sz="4800" dirty="0">
                <a:cs typeface="Calibri"/>
              </a:rPr>
              <a:t>This presentation provides an orientation to the materials available for monitoring Handle With Care data and to processes for facilitating decisions/next steps towards improving student outcomes.</a:t>
            </a:r>
          </a:p>
        </p:txBody>
      </p:sp>
    </p:spTree>
    <p:extLst>
      <p:ext uri="{BB962C8B-B14F-4D97-AF65-F5344CB8AC3E}">
        <p14:creationId xmlns:p14="http://schemas.microsoft.com/office/powerpoint/2010/main" val="36396359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BF0E44-3F4A-41C8-A32A-0F1E981427C0}"/>
              </a:ext>
            </a:extLst>
          </p:cNvPr>
          <p:cNvSpPr>
            <a:spLocks noGrp="1"/>
          </p:cNvSpPr>
          <p:nvPr>
            <p:ph type="sldNum" sz="quarter" idx="12"/>
          </p:nvPr>
        </p:nvSpPr>
        <p:spPr/>
        <p:txBody>
          <a:bodyPr/>
          <a:lstStyle/>
          <a:p>
            <a:fld id="{4FAB73BC-B049-4115-A692-8D63A059BFB8}" type="slidenum">
              <a:rPr lang="en-US" smtClean="0"/>
              <a:pPr/>
              <a:t>49</a:t>
            </a:fld>
            <a:endParaRPr lang="en-US"/>
          </a:p>
        </p:txBody>
      </p:sp>
      <p:sp>
        <p:nvSpPr>
          <p:cNvPr id="2" name="Title 1">
            <a:extLst>
              <a:ext uri="{FF2B5EF4-FFF2-40B4-BE49-F238E27FC236}">
                <a16:creationId xmlns:a16="http://schemas.microsoft.com/office/drawing/2014/main" id="{ACC4B0D6-0486-4207-81DF-C7647A5A5E31}"/>
              </a:ext>
            </a:extLst>
          </p:cNvPr>
          <p:cNvSpPr>
            <a:spLocks noGrp="1"/>
          </p:cNvSpPr>
          <p:nvPr>
            <p:ph type="title"/>
          </p:nvPr>
        </p:nvSpPr>
        <p:spPr/>
        <p:txBody>
          <a:bodyPr/>
          <a:lstStyle/>
          <a:p>
            <a:r>
              <a:rPr lang="en-US" dirty="0"/>
              <a:t>Tips for success</a:t>
            </a:r>
          </a:p>
        </p:txBody>
      </p:sp>
      <p:sp>
        <p:nvSpPr>
          <p:cNvPr id="3" name="Content Placeholder 2">
            <a:extLst>
              <a:ext uri="{FF2B5EF4-FFF2-40B4-BE49-F238E27FC236}">
                <a16:creationId xmlns:a16="http://schemas.microsoft.com/office/drawing/2014/main" id="{1DC44568-D748-4CE4-8E6F-F9CED2E67A96}"/>
              </a:ext>
            </a:extLst>
          </p:cNvPr>
          <p:cNvSpPr>
            <a:spLocks noGrp="1"/>
          </p:cNvSpPr>
          <p:nvPr>
            <p:ph idx="1"/>
          </p:nvPr>
        </p:nvSpPr>
        <p:spPr>
          <a:xfrm>
            <a:off x="7236459" y="1737360"/>
            <a:ext cx="14632305" cy="10241280"/>
          </a:xfrm>
        </p:spPr>
        <p:txBody>
          <a:bodyPr>
            <a:normAutofit/>
          </a:bodyPr>
          <a:lstStyle/>
          <a:p>
            <a:pPr>
              <a:spcAft>
                <a:spcPts val="1500"/>
              </a:spcAft>
            </a:pPr>
            <a:r>
              <a:rPr lang="en-US" b="0" i="0" u="none" strike="noStrike" dirty="0">
                <a:solidFill>
                  <a:srgbClr val="576F7F"/>
                </a:solidFill>
                <a:effectLst/>
                <a:latin typeface="Times New Roman" panose="02020603050405020304" pitchFamily="18" charset="0"/>
              </a:rPr>
              <a:t>Create form and structure for your project.</a:t>
            </a:r>
          </a:p>
          <a:p>
            <a:pPr>
              <a:spcAft>
                <a:spcPts val="1500"/>
              </a:spcAft>
            </a:pPr>
            <a:r>
              <a:rPr lang="en-US" b="0" i="0" u="none" strike="noStrike" dirty="0">
                <a:solidFill>
                  <a:srgbClr val="576F7F"/>
                </a:solidFill>
                <a:effectLst/>
                <a:latin typeface="Times New Roman" panose="02020603050405020304" pitchFamily="18" charset="0"/>
              </a:rPr>
              <a:t>Use the materials!</a:t>
            </a:r>
          </a:p>
          <a:p>
            <a:pPr>
              <a:spcAft>
                <a:spcPts val="1500"/>
              </a:spcAft>
            </a:pPr>
            <a:r>
              <a:rPr lang="en-US" b="0" i="0" dirty="0">
                <a:solidFill>
                  <a:srgbClr val="576F7F"/>
                </a:solidFill>
                <a:effectLst/>
                <a:latin typeface="Times New Roman" panose="02020603050405020304" pitchFamily="18" charset="0"/>
              </a:rPr>
              <a:t>Don’t shy away from the data!</a:t>
            </a:r>
            <a:r>
              <a:rPr lang="en-US" b="0" i="0" dirty="0">
                <a:effectLst/>
                <a:latin typeface="Times New Roman" panose="02020603050405020304" pitchFamily="18" charset="0"/>
              </a:rPr>
              <a:t>​</a:t>
            </a:r>
          </a:p>
          <a:p>
            <a:pPr>
              <a:spcAft>
                <a:spcPts val="1500"/>
              </a:spcAft>
            </a:pPr>
            <a:r>
              <a:rPr lang="en-US" b="0" i="0" u="none" strike="noStrike" dirty="0">
                <a:solidFill>
                  <a:srgbClr val="576F7F"/>
                </a:solidFill>
                <a:effectLst/>
                <a:latin typeface="Times New Roman" panose="02020603050405020304" pitchFamily="18" charset="0"/>
              </a:rPr>
              <a:t>Accept uncertainty and the need for adaptations over time. </a:t>
            </a:r>
          </a:p>
        </p:txBody>
      </p:sp>
      <p:sp>
        <p:nvSpPr>
          <p:cNvPr id="5" name="TextBox 4">
            <a:extLst>
              <a:ext uri="{FF2B5EF4-FFF2-40B4-BE49-F238E27FC236}">
                <a16:creationId xmlns:a16="http://schemas.microsoft.com/office/drawing/2014/main" id="{E84C62CA-4E5C-436A-BD5C-B0AAD7600F1F}"/>
              </a:ext>
            </a:extLst>
          </p:cNvPr>
          <p:cNvSpPr txBox="1"/>
          <p:nvPr/>
        </p:nvSpPr>
        <p:spPr>
          <a:xfrm>
            <a:off x="16838706" y="11976338"/>
            <a:ext cx="7494587" cy="369332"/>
          </a:xfrm>
          <a:prstGeom prst="rect">
            <a:avLst/>
          </a:prstGeom>
          <a:noFill/>
        </p:spPr>
        <p:txBody>
          <a:bodyPr wrap="square" rtlCol="0">
            <a:spAutoFit/>
          </a:bodyPr>
          <a:lstStyle/>
          <a:p>
            <a:r>
              <a:rPr lang="en-US" sz="1800" dirty="0">
                <a:latin typeface="+mj-lt"/>
              </a:rPr>
              <a:t>Source: https://411.ca/blog/wp-content/uploads/2011/01/success1-300x225.jpg</a:t>
            </a:r>
            <a:endParaRPr lang="en-US" dirty="0">
              <a:latin typeface="+mj-lt"/>
            </a:endParaRPr>
          </a:p>
        </p:txBody>
      </p:sp>
      <p:pic>
        <p:nvPicPr>
          <p:cNvPr id="1028" name="Picture 4" descr="&quot; &quot; ">
            <a:extLst>
              <a:ext uri="{FF2B5EF4-FFF2-40B4-BE49-F238E27FC236}">
                <a16:creationId xmlns:a16="http://schemas.microsoft.com/office/drawing/2014/main" id="{D1BE3798-314F-4B24-A39F-EB92E1AA0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0865" y="6848858"/>
            <a:ext cx="6573029" cy="4923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0106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2676D9-8C4C-422C-B6F7-D4A4D0E3BF4E}"/>
              </a:ext>
            </a:extLst>
          </p:cNvPr>
          <p:cNvSpPr>
            <a:spLocks noGrp="1"/>
          </p:cNvSpPr>
          <p:nvPr>
            <p:ph type="ctrTitle" idx="4294967295"/>
          </p:nvPr>
        </p:nvSpPr>
        <p:spPr>
          <a:xfrm>
            <a:off x="870903" y="5449570"/>
            <a:ext cx="16038512" cy="3232150"/>
          </a:xfrm>
        </p:spPr>
        <p:txBody>
          <a:bodyPr>
            <a:normAutofit/>
          </a:bodyPr>
          <a:lstStyle/>
          <a:p>
            <a:pPr algn="ctr"/>
            <a:r>
              <a:rPr lang="en-US" sz="9000" dirty="0">
                <a:solidFill>
                  <a:schemeClr val="tx1">
                    <a:lumMod val="65000"/>
                    <a:lumOff val="35000"/>
                  </a:schemeClr>
                </a:solidFill>
              </a:rPr>
              <a:t>Wrap-up</a:t>
            </a:r>
          </a:p>
        </p:txBody>
      </p:sp>
    </p:spTree>
    <p:extLst>
      <p:ext uri="{BB962C8B-B14F-4D97-AF65-F5344CB8AC3E}">
        <p14:creationId xmlns:p14="http://schemas.microsoft.com/office/powerpoint/2010/main" val="6365103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46CC20-0F34-487D-B248-5B1726733C68}"/>
              </a:ext>
            </a:extLst>
          </p:cNvPr>
          <p:cNvSpPr>
            <a:spLocks noGrp="1"/>
          </p:cNvSpPr>
          <p:nvPr>
            <p:ph type="sldNum" sz="quarter" idx="12"/>
          </p:nvPr>
        </p:nvSpPr>
        <p:spPr/>
        <p:txBody>
          <a:bodyPr/>
          <a:lstStyle/>
          <a:p>
            <a:fld id="{BA8CF1B3-96A0-D24B-B5C9-B5B93FF4523E}" type="slidenum">
              <a:rPr lang="uk-UA" smtClean="0"/>
              <a:pPr/>
              <a:t>51</a:t>
            </a:fld>
            <a:endParaRPr lang="uk-UA"/>
          </a:p>
        </p:txBody>
      </p:sp>
      <p:sp>
        <p:nvSpPr>
          <p:cNvPr id="2" name="Title 1">
            <a:extLst>
              <a:ext uri="{FF2B5EF4-FFF2-40B4-BE49-F238E27FC236}">
                <a16:creationId xmlns:a16="http://schemas.microsoft.com/office/drawing/2014/main" id="{B51C7756-2FFB-4BB6-8854-B2EAADEB6545}"/>
              </a:ext>
            </a:extLst>
          </p:cNvPr>
          <p:cNvSpPr>
            <a:spLocks noGrp="1"/>
          </p:cNvSpPr>
          <p:nvPr>
            <p:ph type="ctrTitle" idx="4294967295"/>
          </p:nvPr>
        </p:nvSpPr>
        <p:spPr>
          <a:xfrm>
            <a:off x="643469" y="914872"/>
            <a:ext cx="22096413" cy="1217612"/>
          </a:xfrm>
        </p:spPr>
        <p:txBody>
          <a:bodyPr>
            <a:normAutofit/>
          </a:bodyPr>
          <a:lstStyle/>
          <a:p>
            <a:r>
              <a:rPr lang="en-US" dirty="0">
                <a:solidFill>
                  <a:schemeClr val="tx1">
                    <a:lumMod val="65000"/>
                    <a:lumOff val="35000"/>
                  </a:schemeClr>
                </a:solidFill>
              </a:rPr>
              <a:t>Additional materials</a:t>
            </a:r>
          </a:p>
        </p:txBody>
      </p:sp>
      <p:sp>
        <p:nvSpPr>
          <p:cNvPr id="4" name="Oval 3" descr="&quot; &quot;">
            <a:extLst>
              <a:ext uri="{FF2B5EF4-FFF2-40B4-BE49-F238E27FC236}">
                <a16:creationId xmlns:a16="http://schemas.microsoft.com/office/drawing/2014/main" id="{A387DC2D-215B-4B23-BCBC-8A7ED285FAB6}"/>
              </a:ext>
            </a:extLst>
          </p:cNvPr>
          <p:cNvSpPr/>
          <p:nvPr/>
        </p:nvSpPr>
        <p:spPr>
          <a:xfrm>
            <a:off x="1603956" y="2658686"/>
            <a:ext cx="5485686" cy="5443160"/>
          </a:xfrm>
          <a:prstGeom prst="ellipse">
            <a:avLst/>
          </a:prstGeom>
          <a:solidFill>
            <a:srgbClr val="576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EAC1175F-BDAF-44D7-ABD8-E10754F8C0E1}"/>
              </a:ext>
            </a:extLst>
          </p:cNvPr>
          <p:cNvSpPr txBox="1"/>
          <p:nvPr/>
        </p:nvSpPr>
        <p:spPr>
          <a:xfrm>
            <a:off x="3146456" y="6721993"/>
            <a:ext cx="2400687" cy="646331"/>
          </a:xfrm>
          <a:prstGeom prst="rect">
            <a:avLst/>
          </a:prstGeom>
          <a:noFill/>
        </p:spPr>
        <p:txBody>
          <a:bodyPr wrap="square" rtlCol="0">
            <a:spAutoFit/>
          </a:bodyPr>
          <a:lstStyle/>
          <a:p>
            <a:pPr algn="ctr"/>
            <a:r>
              <a:rPr lang="en-US" sz="3600">
                <a:solidFill>
                  <a:schemeClr val="bg1"/>
                </a:solidFill>
                <a:latin typeface="+mj-lt"/>
              </a:rPr>
              <a:t>Infographic</a:t>
            </a:r>
          </a:p>
        </p:txBody>
      </p:sp>
      <p:pic>
        <p:nvPicPr>
          <p:cNvPr id="16" name="Graphic 15" descr="&quot; &quot;">
            <a:extLst>
              <a:ext uri="{FF2B5EF4-FFF2-40B4-BE49-F238E27FC236}">
                <a16:creationId xmlns:a16="http://schemas.microsoft.com/office/drawing/2014/main" id="{0F152FF4-7435-46CF-9A17-61B07F055A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6455" y="3849767"/>
            <a:ext cx="2400688" cy="2400688"/>
          </a:xfrm>
          <a:prstGeom prst="rect">
            <a:avLst/>
          </a:prstGeom>
        </p:spPr>
      </p:pic>
      <p:sp>
        <p:nvSpPr>
          <p:cNvPr id="17" name="Oval 16" descr="&quot; &quot;">
            <a:extLst>
              <a:ext uri="{FF2B5EF4-FFF2-40B4-BE49-F238E27FC236}">
                <a16:creationId xmlns:a16="http://schemas.microsoft.com/office/drawing/2014/main" id="{D06003BB-4FDD-4D73-A127-2A0AB45F5E0D}"/>
              </a:ext>
            </a:extLst>
          </p:cNvPr>
          <p:cNvSpPr/>
          <p:nvPr/>
        </p:nvSpPr>
        <p:spPr>
          <a:xfrm>
            <a:off x="9278344" y="5523208"/>
            <a:ext cx="5485686" cy="5443160"/>
          </a:xfrm>
          <a:prstGeom prst="ellipse">
            <a:avLst/>
          </a:prstGeom>
          <a:solidFill>
            <a:srgbClr val="576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TextBox 19">
            <a:extLst>
              <a:ext uri="{FF2B5EF4-FFF2-40B4-BE49-F238E27FC236}">
                <a16:creationId xmlns:a16="http://schemas.microsoft.com/office/drawing/2014/main" id="{9BBBD661-7320-4C46-BDB3-DE47EC85AC33}"/>
              </a:ext>
            </a:extLst>
          </p:cNvPr>
          <p:cNvSpPr txBox="1"/>
          <p:nvPr/>
        </p:nvSpPr>
        <p:spPr>
          <a:xfrm>
            <a:off x="10968464" y="9484298"/>
            <a:ext cx="2105446" cy="646331"/>
          </a:xfrm>
          <a:prstGeom prst="rect">
            <a:avLst/>
          </a:prstGeom>
          <a:noFill/>
        </p:spPr>
        <p:txBody>
          <a:bodyPr wrap="square" rtlCol="0">
            <a:spAutoFit/>
          </a:bodyPr>
          <a:lstStyle/>
          <a:p>
            <a:pPr algn="ctr"/>
            <a:r>
              <a:rPr lang="en-US" sz="3600">
                <a:solidFill>
                  <a:schemeClr val="bg1"/>
                </a:solidFill>
                <a:latin typeface="+mj-lt"/>
              </a:rPr>
              <a:t>Video</a:t>
            </a:r>
          </a:p>
        </p:txBody>
      </p:sp>
      <p:pic>
        <p:nvPicPr>
          <p:cNvPr id="19" name="Graphic 18" descr="&quot; &quot;">
            <a:extLst>
              <a:ext uri="{FF2B5EF4-FFF2-40B4-BE49-F238E27FC236}">
                <a16:creationId xmlns:a16="http://schemas.microsoft.com/office/drawing/2014/main" id="{7DD8501C-4055-4ABA-8259-E14F74BE38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97420" y="6563155"/>
            <a:ext cx="2957422" cy="2957422"/>
          </a:xfrm>
          <a:prstGeom prst="rect">
            <a:avLst/>
          </a:prstGeom>
        </p:spPr>
      </p:pic>
      <p:sp>
        <p:nvSpPr>
          <p:cNvPr id="21" name="Oval 20" descr="&quot; &quot;">
            <a:extLst>
              <a:ext uri="{FF2B5EF4-FFF2-40B4-BE49-F238E27FC236}">
                <a16:creationId xmlns:a16="http://schemas.microsoft.com/office/drawing/2014/main" id="{B5AC42F2-7876-4EE6-9A13-D7574168E4E1}"/>
              </a:ext>
            </a:extLst>
          </p:cNvPr>
          <p:cNvSpPr/>
          <p:nvPr/>
        </p:nvSpPr>
        <p:spPr>
          <a:xfrm>
            <a:off x="16952732" y="2652457"/>
            <a:ext cx="5485686" cy="5443160"/>
          </a:xfrm>
          <a:prstGeom prst="ellipse">
            <a:avLst/>
          </a:prstGeom>
          <a:solidFill>
            <a:srgbClr val="576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5" name="TextBox 24">
            <a:extLst>
              <a:ext uri="{FF2B5EF4-FFF2-40B4-BE49-F238E27FC236}">
                <a16:creationId xmlns:a16="http://schemas.microsoft.com/office/drawing/2014/main" id="{31895C9D-A2CD-42FF-A209-59E2A1C9F2F4}"/>
              </a:ext>
            </a:extLst>
          </p:cNvPr>
          <p:cNvSpPr txBox="1"/>
          <p:nvPr/>
        </p:nvSpPr>
        <p:spPr>
          <a:xfrm>
            <a:off x="18514104" y="6721993"/>
            <a:ext cx="2362941" cy="646331"/>
          </a:xfrm>
          <a:prstGeom prst="rect">
            <a:avLst/>
          </a:prstGeom>
          <a:noFill/>
        </p:spPr>
        <p:txBody>
          <a:bodyPr wrap="square" rtlCol="0">
            <a:spAutoFit/>
          </a:bodyPr>
          <a:lstStyle/>
          <a:p>
            <a:pPr algn="ctr"/>
            <a:r>
              <a:rPr lang="en-US" sz="3600">
                <a:solidFill>
                  <a:schemeClr val="bg1"/>
                </a:solidFill>
                <a:latin typeface="+mj-lt"/>
              </a:rPr>
              <a:t>Webinar</a:t>
            </a:r>
          </a:p>
        </p:txBody>
      </p:sp>
      <p:pic>
        <p:nvPicPr>
          <p:cNvPr id="28" name="Graphic 27" descr="&quot; &quot;">
            <a:extLst>
              <a:ext uri="{FF2B5EF4-FFF2-40B4-BE49-F238E27FC236}">
                <a16:creationId xmlns:a16="http://schemas.microsoft.com/office/drawing/2014/main" id="{3EE2F2A2-E31D-44CC-9355-378F5B8B51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016828" y="3420720"/>
            <a:ext cx="3357494" cy="3357494"/>
          </a:xfrm>
          <a:prstGeom prst="rect">
            <a:avLst/>
          </a:prstGeom>
        </p:spPr>
      </p:pic>
    </p:spTree>
    <p:extLst>
      <p:ext uri="{BB962C8B-B14F-4D97-AF65-F5344CB8AC3E}">
        <p14:creationId xmlns:p14="http://schemas.microsoft.com/office/powerpoint/2010/main" val="14954079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46CC20-0F34-487D-B248-5B1726733C68}"/>
              </a:ext>
            </a:extLst>
          </p:cNvPr>
          <p:cNvSpPr>
            <a:spLocks noGrp="1"/>
          </p:cNvSpPr>
          <p:nvPr>
            <p:ph type="sldNum" sz="quarter" idx="12"/>
          </p:nvPr>
        </p:nvSpPr>
        <p:spPr/>
        <p:txBody>
          <a:bodyPr/>
          <a:lstStyle/>
          <a:p>
            <a:fld id="{BA8CF1B3-96A0-D24B-B5C9-B5B93FF4523E}" type="slidenum">
              <a:rPr lang="uk-UA" smtClean="0"/>
              <a:pPr/>
              <a:t>52</a:t>
            </a:fld>
            <a:endParaRPr lang="uk-UA"/>
          </a:p>
        </p:txBody>
      </p:sp>
      <p:sp>
        <p:nvSpPr>
          <p:cNvPr id="2" name="Title 1">
            <a:extLst>
              <a:ext uri="{FF2B5EF4-FFF2-40B4-BE49-F238E27FC236}">
                <a16:creationId xmlns:a16="http://schemas.microsoft.com/office/drawing/2014/main" id="{B51C7756-2FFB-4BB6-8854-B2EAADEB6545}"/>
              </a:ext>
            </a:extLst>
          </p:cNvPr>
          <p:cNvSpPr>
            <a:spLocks noGrp="1"/>
          </p:cNvSpPr>
          <p:nvPr>
            <p:ph type="title"/>
          </p:nvPr>
        </p:nvSpPr>
        <p:spPr/>
        <p:txBody>
          <a:bodyPr>
            <a:normAutofit/>
          </a:bodyPr>
          <a:lstStyle/>
          <a:p>
            <a:r>
              <a:rPr lang="en-US" dirty="0"/>
              <a:t>Accessing HWC materials</a:t>
            </a:r>
          </a:p>
        </p:txBody>
      </p:sp>
      <p:sp>
        <p:nvSpPr>
          <p:cNvPr id="5" name="Content Placeholder 7">
            <a:extLst>
              <a:ext uri="{FF2B5EF4-FFF2-40B4-BE49-F238E27FC236}">
                <a16:creationId xmlns:a16="http://schemas.microsoft.com/office/drawing/2014/main" id="{93E950B9-4113-4BB0-86E0-D3F9A4910A26}"/>
              </a:ext>
            </a:extLst>
          </p:cNvPr>
          <p:cNvSpPr>
            <a:spLocks noGrp="1"/>
          </p:cNvSpPr>
          <p:nvPr>
            <p:ph idx="1"/>
          </p:nvPr>
        </p:nvSpPr>
        <p:spPr/>
        <p:txBody>
          <a:bodyPr>
            <a:noAutofit/>
          </a:bodyPr>
          <a:lstStyle/>
          <a:p>
            <a:pPr marL="457200" lvl="1" indent="-365760">
              <a:buFont typeface="Arial" panose="020B0604020202020204" pitchFamily="34" charset="0"/>
              <a:buChar char="•"/>
            </a:pPr>
            <a:r>
              <a:rPr lang="en-US" sz="4800" dirty="0">
                <a:solidFill>
                  <a:schemeClr val="tx1"/>
                </a:solidFill>
                <a:latin typeface="+mj-lt"/>
              </a:rPr>
              <a:t>Regional Educational Laboratory (REL) Appalachia website</a:t>
            </a:r>
          </a:p>
          <a:p>
            <a:pPr marL="1206500" lvl="2" indent="-571500">
              <a:buFont typeface="Times New Roman" panose="02020603050405020304" pitchFamily="18" charset="0"/>
              <a:buChar char="–"/>
            </a:pPr>
            <a:r>
              <a:rPr lang="en-US" sz="4400" dirty="0">
                <a:solidFill>
                  <a:schemeClr val="tx1"/>
                </a:solidFill>
                <a:latin typeface="+mj-lt"/>
                <a:hlinkClick r:id="rId3" tooltip="REL Appalachia events."/>
              </a:rPr>
              <a:t>https://ies.ed.gov/ncee/edlabs/regions/appalachia/events/event_10-13-21_handle-with-care-resources.asp</a:t>
            </a:r>
            <a:r>
              <a:rPr lang="en-US" sz="4400" dirty="0">
                <a:solidFill>
                  <a:schemeClr val="tx1"/>
                </a:solidFill>
                <a:latin typeface="+mj-lt"/>
              </a:rPr>
              <a:t> </a:t>
            </a:r>
          </a:p>
          <a:p>
            <a:pPr marL="1206500" lvl="2" indent="-571500">
              <a:buFont typeface="Times New Roman" panose="02020603050405020304" pitchFamily="18" charset="0"/>
              <a:buChar char="–"/>
            </a:pPr>
            <a:r>
              <a:rPr lang="en-US" sz="4800" dirty="0">
                <a:solidFill>
                  <a:schemeClr val="tx1"/>
                </a:solidFill>
                <a:latin typeface="+mj-lt"/>
              </a:rPr>
              <a:t>West Virginia Center for Children’s Justice (WVCCJ) website</a:t>
            </a:r>
          </a:p>
          <a:p>
            <a:pPr marL="1206500" lvl="2" indent="-571500">
              <a:buFont typeface="Times New Roman" panose="02020603050405020304" pitchFamily="18" charset="0"/>
              <a:buChar char="–"/>
            </a:pPr>
            <a:r>
              <a:rPr lang="en-US" sz="4400" dirty="0">
                <a:solidFill>
                  <a:schemeClr val="tx1"/>
                </a:solidFill>
                <a:latin typeface="+mj-lt"/>
                <a:hlinkClick r:id="rId4" tooltip="Handle With Care homepage."/>
              </a:rPr>
              <a:t>http://handlewithcarewv.org/</a:t>
            </a:r>
            <a:r>
              <a:rPr lang="en-US" sz="4400" dirty="0">
                <a:solidFill>
                  <a:schemeClr val="tx1"/>
                </a:solidFill>
                <a:latin typeface="+mj-lt"/>
              </a:rPr>
              <a:t> </a:t>
            </a:r>
          </a:p>
          <a:p>
            <a:pPr marL="457200" lvl="1" indent="-365760">
              <a:spcBef>
                <a:spcPts val="2400"/>
              </a:spcBef>
              <a:buFont typeface="Arial" panose="020B0604020202020204" pitchFamily="34" charset="0"/>
              <a:buChar char="•"/>
            </a:pPr>
            <a:r>
              <a:rPr lang="en-US" sz="4800" dirty="0">
                <a:solidFill>
                  <a:schemeClr val="tx1"/>
                </a:solidFill>
                <a:latin typeface="+mj-lt"/>
              </a:rPr>
              <a:t>West Virginia Department of Education (WVDE) website</a:t>
            </a:r>
          </a:p>
          <a:p>
            <a:pPr marL="1206500" lvl="2" indent="-571500">
              <a:buFont typeface="Times New Roman" panose="02020603050405020304" pitchFamily="18" charset="0"/>
              <a:buChar char="–"/>
            </a:pPr>
            <a:r>
              <a:rPr lang="en-US" sz="4400" dirty="0">
                <a:solidFill>
                  <a:schemeClr val="tx1"/>
                </a:solidFill>
                <a:latin typeface="+mj-lt"/>
                <a:hlinkClick r:id="rId5"/>
              </a:rPr>
              <a:t>http</a:t>
            </a:r>
            <a:r>
              <a:rPr lang="en-US" sz="4400" dirty="0">
                <a:solidFill>
                  <a:schemeClr val="tx1"/>
                </a:solidFill>
                <a:latin typeface="+mj-lt"/>
                <a:hlinkClick r:id="rId5" tooltip="West Virginia Department of Education homepage."/>
              </a:rPr>
              <a:t>s://wvde.us/</a:t>
            </a:r>
            <a:r>
              <a:rPr lang="en-US" sz="4400" dirty="0">
                <a:solidFill>
                  <a:schemeClr val="tx1"/>
                </a:solidFill>
                <a:latin typeface="+mj-lt"/>
              </a:rPr>
              <a:t> </a:t>
            </a:r>
          </a:p>
        </p:txBody>
      </p:sp>
    </p:spTree>
    <p:extLst>
      <p:ext uri="{BB962C8B-B14F-4D97-AF65-F5344CB8AC3E}">
        <p14:creationId xmlns:p14="http://schemas.microsoft.com/office/powerpoint/2010/main" val="22551021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B9DAEA-FAD8-1944-BF04-907147FD6CFD}"/>
              </a:ext>
            </a:extLst>
          </p:cNvPr>
          <p:cNvSpPr>
            <a:spLocks noGrp="1"/>
          </p:cNvSpPr>
          <p:nvPr>
            <p:ph type="sldNum" sz="quarter" idx="12"/>
          </p:nvPr>
        </p:nvSpPr>
        <p:spPr/>
        <p:txBody>
          <a:bodyPr/>
          <a:lstStyle/>
          <a:p>
            <a:fld id="{BA8CF1B3-96A0-D24B-B5C9-B5B93FF4523E}" type="slidenum">
              <a:rPr lang="uk-UA" smtClean="0"/>
              <a:pPr/>
              <a:t>53</a:t>
            </a:fld>
            <a:endParaRPr lang="uk-UA"/>
          </a:p>
        </p:txBody>
      </p:sp>
      <p:sp>
        <p:nvSpPr>
          <p:cNvPr id="2" name="Title 1">
            <a:extLst>
              <a:ext uri="{FF2B5EF4-FFF2-40B4-BE49-F238E27FC236}">
                <a16:creationId xmlns:a16="http://schemas.microsoft.com/office/drawing/2014/main" id="{EB5587F9-E543-1E45-96C6-7A9A9DCA594E}"/>
              </a:ext>
            </a:extLst>
          </p:cNvPr>
          <p:cNvSpPr>
            <a:spLocks noGrp="1"/>
          </p:cNvSpPr>
          <p:nvPr>
            <p:ph type="title"/>
          </p:nvPr>
        </p:nvSpPr>
        <p:spPr/>
        <p:txBody>
          <a:bodyPr/>
          <a:lstStyle/>
          <a:p>
            <a:r>
              <a:rPr lang="en-US" dirty="0"/>
              <a:t>Questions?</a:t>
            </a:r>
          </a:p>
        </p:txBody>
      </p:sp>
      <p:pic>
        <p:nvPicPr>
          <p:cNvPr id="5" name="Picture 4" descr="&quot; &quot;">
            <a:extLst>
              <a:ext uri="{FF2B5EF4-FFF2-40B4-BE49-F238E27FC236}">
                <a16:creationId xmlns:a16="http://schemas.microsoft.com/office/drawing/2014/main" id="{0729C332-E98B-4D1D-B204-0CB75C7E808C}"/>
              </a:ext>
            </a:extLst>
          </p:cNvPr>
          <p:cNvPicPr>
            <a:picLocks noChangeAspect="1"/>
          </p:cNvPicPr>
          <p:nvPr/>
        </p:nvPicPr>
        <p:blipFill>
          <a:blip r:embed="rId3"/>
          <a:stretch>
            <a:fillRect/>
          </a:stretch>
        </p:blipFill>
        <p:spPr>
          <a:xfrm>
            <a:off x="8018469" y="2809240"/>
            <a:ext cx="14395059" cy="8097519"/>
          </a:xfrm>
          <a:prstGeom prst="rect">
            <a:avLst/>
          </a:prstGeom>
          <a:ln>
            <a:noFill/>
          </a:ln>
        </p:spPr>
      </p:pic>
    </p:spTree>
    <p:extLst>
      <p:ext uri="{BB962C8B-B14F-4D97-AF65-F5344CB8AC3E}">
        <p14:creationId xmlns:p14="http://schemas.microsoft.com/office/powerpoint/2010/main" val="22330220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70ED18-0ACE-4C70-B4EA-341FD6D70F09}"/>
              </a:ext>
            </a:extLst>
          </p:cNvPr>
          <p:cNvSpPr>
            <a:spLocks noGrp="1"/>
          </p:cNvSpPr>
          <p:nvPr>
            <p:ph type="sldNum" sz="quarter" idx="12"/>
          </p:nvPr>
        </p:nvSpPr>
        <p:spPr/>
        <p:txBody>
          <a:bodyPr/>
          <a:lstStyle/>
          <a:p>
            <a:fld id="{4FAB73BC-B049-4115-A692-8D63A059BFB8}" type="slidenum">
              <a:rPr lang="en-US" smtClean="0"/>
              <a:pPr/>
              <a:t>54</a:t>
            </a:fld>
            <a:endParaRPr lang="en-US"/>
          </a:p>
        </p:txBody>
      </p:sp>
      <p:sp>
        <p:nvSpPr>
          <p:cNvPr id="2" name="Title 1">
            <a:extLst>
              <a:ext uri="{FF2B5EF4-FFF2-40B4-BE49-F238E27FC236}">
                <a16:creationId xmlns:a16="http://schemas.microsoft.com/office/drawing/2014/main" id="{82E2D1C7-092C-447C-94F5-0A8338097306}"/>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D0CAF64B-77BC-445A-BEDD-46645C77FCB5}"/>
              </a:ext>
            </a:extLst>
          </p:cNvPr>
          <p:cNvSpPr>
            <a:spLocks noGrp="1"/>
          </p:cNvSpPr>
          <p:nvPr>
            <p:ph idx="1"/>
          </p:nvPr>
        </p:nvSpPr>
        <p:spPr/>
        <p:txBody>
          <a:bodyPr/>
          <a:lstStyle/>
          <a:p>
            <a:pPr marL="0" indent="0">
              <a:buNone/>
            </a:pPr>
            <a:r>
              <a:rPr lang="en-US" b="1" dirty="0"/>
              <a:t>[insert facilitator contact information]</a:t>
            </a:r>
          </a:p>
        </p:txBody>
      </p:sp>
    </p:spTree>
    <p:extLst>
      <p:ext uri="{BB962C8B-B14F-4D97-AF65-F5344CB8AC3E}">
        <p14:creationId xmlns:p14="http://schemas.microsoft.com/office/powerpoint/2010/main" val="27757536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AEB638-91C8-44B5-B043-67D545C60FB6}"/>
              </a:ext>
            </a:extLst>
          </p:cNvPr>
          <p:cNvSpPr>
            <a:spLocks noGrp="1"/>
          </p:cNvSpPr>
          <p:nvPr>
            <p:ph type="sldNum" sz="quarter" idx="12"/>
          </p:nvPr>
        </p:nvSpPr>
        <p:spPr/>
        <p:txBody>
          <a:bodyPr/>
          <a:lstStyle/>
          <a:p>
            <a:fld id="{BA8CF1B3-96A0-D24B-B5C9-B5B93FF4523E}" type="slidenum">
              <a:rPr lang="uk-UA" smtClean="0"/>
              <a:pPr/>
              <a:t>55</a:t>
            </a:fld>
            <a:endParaRPr lang="uk-UA"/>
          </a:p>
        </p:txBody>
      </p:sp>
      <p:sp>
        <p:nvSpPr>
          <p:cNvPr id="2" name="Title 1" hidden="1">
            <a:extLst>
              <a:ext uri="{FF2B5EF4-FFF2-40B4-BE49-F238E27FC236}">
                <a16:creationId xmlns:a16="http://schemas.microsoft.com/office/drawing/2014/main" id="{8A46C78E-7C2E-4E44-8A6F-925C3B554069}"/>
              </a:ext>
            </a:extLst>
          </p:cNvPr>
          <p:cNvSpPr>
            <a:spLocks noGrp="1"/>
          </p:cNvSpPr>
          <p:nvPr>
            <p:ph type="title" idx="4294967295"/>
          </p:nvPr>
        </p:nvSpPr>
        <p:spPr/>
        <p:txBody>
          <a:bodyPr/>
          <a:lstStyle/>
          <a:p>
            <a:r>
              <a:rPr lang="en-US" dirty="0"/>
              <a:t>Thank you</a:t>
            </a:r>
          </a:p>
        </p:txBody>
      </p:sp>
      <p:pic>
        <p:nvPicPr>
          <p:cNvPr id="6" name="Picture 5" descr="&quot; &quot;">
            <a:extLst>
              <a:ext uri="{FF2B5EF4-FFF2-40B4-BE49-F238E27FC236}">
                <a16:creationId xmlns:a16="http://schemas.microsoft.com/office/drawing/2014/main" id="{D7BA041F-1D6E-42F1-B3AA-A163080387B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296510" y="4390163"/>
            <a:ext cx="15794154" cy="4935673"/>
          </a:xfrm>
          <a:prstGeom prst="rect">
            <a:avLst/>
          </a:prstGeom>
          <a:ln>
            <a:noFill/>
          </a:ln>
        </p:spPr>
      </p:pic>
      <p:sp>
        <p:nvSpPr>
          <p:cNvPr id="7" name="TextBox 6">
            <a:extLst>
              <a:ext uri="{FF2B5EF4-FFF2-40B4-BE49-F238E27FC236}">
                <a16:creationId xmlns:a16="http://schemas.microsoft.com/office/drawing/2014/main" id="{AA64D6D3-646A-4D2D-95F8-8E56CBDF329E}"/>
              </a:ext>
            </a:extLst>
          </p:cNvPr>
          <p:cNvSpPr txBox="1"/>
          <p:nvPr/>
        </p:nvSpPr>
        <p:spPr>
          <a:xfrm>
            <a:off x="4296510" y="9325836"/>
            <a:ext cx="15570200" cy="660400"/>
          </a:xfrm>
          <a:prstGeom prst="rect">
            <a:avLst/>
          </a:prstGeom>
          <a:noFill/>
        </p:spPr>
        <p:txBody>
          <a:bodyPr wrap="square" rtlCol="0">
            <a:spAutoFit/>
          </a:bodyPr>
          <a:lstStyle/>
          <a:p>
            <a:r>
              <a:rPr lang="en-US" sz="1800">
                <a:latin typeface="+mj-lt"/>
              </a:rPr>
              <a:t>Source: https://img.rawpixel.com/s3fs-private/rawpixel_images/website_content/job29abatch5-s58-thankyou-04.jpg?w=800&amp;dpr=1&amp;fit=default&amp;crop=default&amp;auto=format&amp;fm=jpg&amp;q=75&amp;vib=3&amp;con=3&amp;usm=15&amp;ixlib=js-1.1.1&amp;s=056d1d2193f895f0e0495acd5665e507</a:t>
            </a:r>
          </a:p>
        </p:txBody>
      </p:sp>
    </p:spTree>
    <p:extLst>
      <p:ext uri="{BB962C8B-B14F-4D97-AF65-F5344CB8AC3E}">
        <p14:creationId xmlns:p14="http://schemas.microsoft.com/office/powerpoint/2010/main" val="2268179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9F410D-9298-417C-B0AC-FBB74094B526}"/>
              </a:ext>
            </a:extLst>
          </p:cNvPr>
          <p:cNvSpPr>
            <a:spLocks noGrp="1"/>
          </p:cNvSpPr>
          <p:nvPr>
            <p:ph type="sldNum" sz="quarter" idx="12"/>
          </p:nvPr>
        </p:nvSpPr>
        <p:spPr/>
        <p:txBody>
          <a:bodyPr/>
          <a:lstStyle/>
          <a:p>
            <a:fld id="{BA8CF1B3-96A0-D24B-B5C9-B5B93FF4523E}" type="slidenum">
              <a:rPr lang="uk-UA" smtClean="0"/>
              <a:pPr/>
              <a:t>5</a:t>
            </a:fld>
            <a:endParaRPr lang="uk-UA"/>
          </a:p>
        </p:txBody>
      </p:sp>
      <p:sp>
        <p:nvSpPr>
          <p:cNvPr id="2" name="Title 1">
            <a:extLst>
              <a:ext uri="{FF2B5EF4-FFF2-40B4-BE49-F238E27FC236}">
                <a16:creationId xmlns:a16="http://schemas.microsoft.com/office/drawing/2014/main" id="{ACC725CD-C01C-5E4D-AF2E-366863D7CCC4}"/>
              </a:ext>
            </a:extLst>
          </p:cNvPr>
          <p:cNvSpPr>
            <a:spLocks noGrp="1"/>
          </p:cNvSpPr>
          <p:nvPr>
            <p:ph type="title"/>
          </p:nvPr>
        </p:nvSpPr>
        <p:spPr/>
        <p:txBody>
          <a:bodyPr/>
          <a:lstStyle/>
          <a:p>
            <a:r>
              <a:rPr lang="en-US" dirty="0"/>
              <a:t>Project background: The Regional Educational Laboratories</a:t>
            </a:r>
          </a:p>
        </p:txBody>
      </p:sp>
      <p:pic>
        <p:nvPicPr>
          <p:cNvPr id="3076" name="Picture 4" descr="Color coded map of the United States showing the 10 Regional Educational Laboratories by state. 1: Appalachia: Kentucky, Tennessee, West Virginia, Virginia. 2: Central: Wyoming, Colorado, North Dakota, South Dakota, Nebraska, Kansas, Missouri. 3: Mid-Atlantic: New Jersey, Delaware, Maryland, District of Columbia. 4: Midwest: Minnesota, Iowa, Wisconsin, Illinois, Indiana, Michigan, Ohio. 5: NE &amp; Islands: Maine, Vermont, New Hampshire, Massachusetts, Rhode Island, New York, Connecticut, Puerto Rico, Virgin Islands. 6: Northwest: Washington, Oregon, Idaho, Montana, Alaska. 7:  Pacific*: Hawaii (Note: The Pacific Region contains Hawaii pictured on the map and American Samoa, the Commonwealth of the  Northern Mariana Islands, the Federated States of Micronesia (Chuuk, Kosrae, Pohnpei &amp; Yap), Guam, the Republic of the Marshall Islands, &amp; the Republic of Palau not pictured on the map. 8: Southeast: North Carolina, South Carolina, Georgia, Florida, Alabama, Mississippi. 9: Southwest: Louisiana, Arkansas, Oklahoma, New Mexico. 10: West: California, Nevada, Utah, Arizona. ">
            <a:extLst>
              <a:ext uri="{FF2B5EF4-FFF2-40B4-BE49-F238E27FC236}">
                <a16:creationId xmlns:a16="http://schemas.microsoft.com/office/drawing/2014/main" id="{FA4194AE-0CD0-4831-9006-E69A29DBA5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26"/>
          <a:stretch/>
        </p:blipFill>
        <p:spPr bwMode="auto">
          <a:xfrm>
            <a:off x="7870652" y="3416058"/>
            <a:ext cx="15033114" cy="6883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344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B4AB1F-993D-4648-8053-4C7EB28C755F}"/>
              </a:ext>
            </a:extLst>
          </p:cNvPr>
          <p:cNvSpPr>
            <a:spLocks noGrp="1"/>
          </p:cNvSpPr>
          <p:nvPr>
            <p:ph type="sldNum" sz="quarter" idx="12"/>
          </p:nvPr>
        </p:nvSpPr>
        <p:spPr/>
        <p:txBody>
          <a:bodyPr/>
          <a:lstStyle/>
          <a:p>
            <a:fld id="{BA8CF1B3-96A0-D24B-B5C9-B5B93FF4523E}" type="slidenum">
              <a:rPr lang="uk-UA" smtClean="0"/>
              <a:pPr/>
              <a:t>6</a:t>
            </a:fld>
            <a:endParaRPr lang="uk-UA"/>
          </a:p>
        </p:txBody>
      </p:sp>
      <p:sp>
        <p:nvSpPr>
          <p:cNvPr id="2" name="Title 1">
            <a:extLst>
              <a:ext uri="{FF2B5EF4-FFF2-40B4-BE49-F238E27FC236}">
                <a16:creationId xmlns:a16="http://schemas.microsoft.com/office/drawing/2014/main" id="{E7A29B8D-4427-6044-AB1D-A818E272F64C}"/>
              </a:ext>
            </a:extLst>
          </p:cNvPr>
          <p:cNvSpPr>
            <a:spLocks noGrp="1"/>
          </p:cNvSpPr>
          <p:nvPr>
            <p:ph type="title"/>
          </p:nvPr>
        </p:nvSpPr>
        <p:spPr/>
        <p:txBody>
          <a:bodyPr>
            <a:normAutofit/>
          </a:bodyPr>
          <a:lstStyle/>
          <a:p>
            <a:r>
              <a:rPr lang="en-US" dirty="0"/>
              <a:t>Project background: REL Appalachia regional partners</a:t>
            </a:r>
          </a:p>
        </p:txBody>
      </p:sp>
      <p:pic>
        <p:nvPicPr>
          <p:cNvPr id="6" name="Picture 3" descr="Regional map of REL Appalachia partnerships and projects. Tennessee: Early Literacy and Practices for Remote Learning. Kentucky: Postsecondary Transitions, Boosting Early Literacy and Numeracy, Community Math Nights. West Virginia: Workforce Readiness, Community Math Nights. Virginia: Student Success in Mathematics, Implementing Performance Assessments, Postsecondary Transitions. Tennessee, Kentucky, West Virginia, and Virginia: Cross-State Collaborative to Support Schools in the Opioid Crisis, Using Data &amp; Evidence. ">
            <a:extLst>
              <a:ext uri="{FF2B5EF4-FFF2-40B4-BE49-F238E27FC236}">
                <a16:creationId xmlns:a16="http://schemas.microsoft.com/office/drawing/2014/main" id="{28FF5C09-5BE5-4596-A9EB-B706B8E5747E}"/>
              </a:ext>
            </a:extLst>
          </p:cNvPr>
          <p:cNvPicPr>
            <a:picLocks noChangeAspect="1"/>
          </p:cNvPicPr>
          <p:nvPr/>
        </p:nvPicPr>
        <p:blipFill>
          <a:blip r:embed="rId3"/>
          <a:stretch>
            <a:fillRect/>
          </a:stretch>
        </p:blipFill>
        <p:spPr>
          <a:xfrm>
            <a:off x="8107298" y="1524000"/>
            <a:ext cx="14694868" cy="8421979"/>
          </a:xfrm>
          <a:prstGeom prst="rect">
            <a:avLst/>
          </a:prstGeom>
        </p:spPr>
      </p:pic>
      <p:sp>
        <p:nvSpPr>
          <p:cNvPr id="4" name="Oval 3" descr="Circle highlighting the Cross State partnership on the REL AP regional map">
            <a:extLst>
              <a:ext uri="{FF2B5EF4-FFF2-40B4-BE49-F238E27FC236}">
                <a16:creationId xmlns:a16="http://schemas.microsoft.com/office/drawing/2014/main" id="{6C8CF2CB-BEB5-4A6B-85E8-916BE5DF65D6}"/>
              </a:ext>
            </a:extLst>
          </p:cNvPr>
          <p:cNvSpPr/>
          <p:nvPr/>
        </p:nvSpPr>
        <p:spPr>
          <a:xfrm>
            <a:off x="14009980" y="4791456"/>
            <a:ext cx="2889504" cy="2066544"/>
          </a:xfrm>
          <a:prstGeom prst="ellipse">
            <a:avLst/>
          </a:prstGeom>
          <a:noFill/>
          <a:ln>
            <a:solidFill>
              <a:srgbClr val="00B0F0"/>
            </a:solidFill>
          </a:ln>
          <a:effectLst>
            <a:glow rad="2286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7ED55FCD-8CB0-46C9-AC16-F5FB3EC8E421}"/>
              </a:ext>
            </a:extLst>
          </p:cNvPr>
          <p:cNvSpPr txBox="1">
            <a:spLocks/>
          </p:cNvSpPr>
          <p:nvPr/>
        </p:nvSpPr>
        <p:spPr>
          <a:xfrm>
            <a:off x="11105527" y="10217216"/>
            <a:ext cx="12519651" cy="1372272"/>
          </a:xfrm>
          <a:prstGeom prst="rect">
            <a:avLst/>
          </a:prstGeom>
        </p:spPr>
        <p:txBody>
          <a:bodyPr lIns="91440" tIns="45720" rIns="91440" bIns="45720" anchor="t"/>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347472" indent="-347472" algn="l" defTabSz="685800" rtl="0" eaLnBrk="1" latinLnBrk="0" hangingPunct="1">
              <a:lnSpc>
                <a:spcPct val="90000"/>
              </a:lnSpc>
              <a:spcBef>
                <a:spcPts val="900"/>
              </a:spcBef>
              <a:spcAft>
                <a:spcPts val="150"/>
              </a:spcAft>
              <a:buClr>
                <a:schemeClr val="accent1"/>
              </a:buClr>
              <a:buSzPct val="110000"/>
              <a:buFont typeface="Arial" charset="0"/>
              <a:buChar char="•"/>
              <a:defRPr sz="21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94944" indent="-347472" algn="l" defTabSz="685800" rtl="0" eaLnBrk="1" latinLnBrk="0" hangingPunct="1">
              <a:lnSpc>
                <a:spcPct val="90000"/>
              </a:lnSpc>
              <a:spcBef>
                <a:spcPts val="150"/>
              </a:spcBef>
              <a:spcAft>
                <a:spcPts val="300"/>
              </a:spcAft>
              <a:buClr>
                <a:schemeClr val="accent1"/>
              </a:buClr>
              <a:buSzPct val="110000"/>
              <a:buFont typeface="Courier New" charset="0"/>
              <a:buChar char="o"/>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042416" indent="-347472" algn="l" defTabSz="685800" rtl="0" eaLnBrk="1" latinLnBrk="0" hangingPunct="1">
              <a:lnSpc>
                <a:spcPct val="90000"/>
              </a:lnSpc>
              <a:spcBef>
                <a:spcPts val="150"/>
              </a:spcBef>
              <a:spcAft>
                <a:spcPts val="300"/>
              </a:spcAft>
              <a:buClr>
                <a:schemeClr val="accent1"/>
              </a:buClr>
              <a:buSzPct val="90000"/>
              <a:buFont typeface="Courier New" panose="02070309020205020404" pitchFamily="49" charset="0"/>
              <a:buChar char="o"/>
              <a:defRPr sz="135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389888" indent="-347472" algn="l" defTabSz="685800" rtl="0" eaLnBrk="1" latinLnBrk="0" hangingPunct="1">
              <a:lnSpc>
                <a:spcPct val="90000"/>
              </a:lnSpc>
              <a:spcBef>
                <a:spcPts val="150"/>
              </a:spcBef>
              <a:spcAft>
                <a:spcPts val="300"/>
              </a:spcAft>
              <a:buClr>
                <a:schemeClr val="accent1"/>
              </a:buClr>
              <a:buSzPct val="100000"/>
              <a:buFont typeface="Wingdings" panose="05000000000000000000" pitchFamily="2" charset="2"/>
              <a:buChar char="§"/>
              <a:defRPr sz="135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indent="0" algn="ctr" defTabSz="1371600">
              <a:spcBef>
                <a:spcPts val="1800"/>
              </a:spcBef>
              <a:spcAft>
                <a:spcPts val="300"/>
              </a:spcAft>
              <a:buClr>
                <a:srgbClr val="3494BA"/>
              </a:buClr>
              <a:buNone/>
              <a:defRPr/>
            </a:pPr>
            <a:r>
              <a:rPr lang="en-US" sz="4000" b="1" dirty="0">
                <a:latin typeface="Corbel"/>
                <a:cs typeface="Times New Roman"/>
              </a:rPr>
              <a:t>For more information about this work, visit:</a:t>
            </a:r>
            <a:r>
              <a:rPr lang="en-US" sz="4000" dirty="0">
                <a:latin typeface="Corbel"/>
                <a:cs typeface="Times New Roman"/>
              </a:rPr>
              <a:t> </a:t>
            </a:r>
            <a:r>
              <a:rPr lang="en-US" sz="4000" dirty="0">
                <a:solidFill>
                  <a:srgbClr val="002060"/>
                </a:solidFill>
                <a:latin typeface="Corbel"/>
                <a:cs typeface="Times New Roman"/>
                <a:hlinkClick r:id="rId4" tooltip="REL Appalachia homepage.">
                  <a:extLst>
                    <a:ext uri="{A12FA001-AC4F-418D-AE19-62706E023703}">
                      <ahyp:hlinkClr xmlns:ahyp="http://schemas.microsoft.com/office/drawing/2018/hyperlinkcolor" val="tx"/>
                    </a:ext>
                  </a:extLst>
                </a:hlinkClick>
              </a:rPr>
              <a:t>https://ies.ed.gov/ncee/edlabs/regions/appalachia/</a:t>
            </a:r>
            <a:r>
              <a:rPr lang="en-US" sz="4000" dirty="0">
                <a:solidFill>
                  <a:srgbClr val="002060"/>
                </a:solidFill>
                <a:latin typeface="Corbel"/>
                <a:cs typeface="Times New Roman"/>
              </a:rPr>
              <a:t> </a:t>
            </a:r>
            <a:r>
              <a:rPr lang="en-US" sz="4000" dirty="0">
                <a:solidFill>
                  <a:srgbClr val="002060"/>
                </a:solidFill>
                <a:latin typeface="Times New Roman"/>
                <a:cs typeface="Times New Roman"/>
              </a:rPr>
              <a:t> </a:t>
            </a:r>
            <a:endParaRPr lang="en-US" sz="4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2347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F6C862-7B84-4EFF-BDD1-DBF2038E264D}"/>
              </a:ext>
            </a:extLst>
          </p:cNvPr>
          <p:cNvSpPr>
            <a:spLocks noGrp="1"/>
          </p:cNvSpPr>
          <p:nvPr>
            <p:ph type="sldNum" sz="quarter" idx="12"/>
          </p:nvPr>
        </p:nvSpPr>
        <p:spPr/>
        <p:txBody>
          <a:bodyPr/>
          <a:lstStyle/>
          <a:p>
            <a:fld id="{330EA680-D336-4FF7-8B7A-9848BB0A1C32}" type="slidenum">
              <a:rPr lang="en-US" smtClean="0"/>
              <a:t>7</a:t>
            </a:fld>
            <a:endParaRPr lang="en-US"/>
          </a:p>
        </p:txBody>
      </p:sp>
      <p:sp>
        <p:nvSpPr>
          <p:cNvPr id="2" name="Title 1">
            <a:extLst>
              <a:ext uri="{FF2B5EF4-FFF2-40B4-BE49-F238E27FC236}">
                <a16:creationId xmlns:a16="http://schemas.microsoft.com/office/drawing/2014/main" id="{27354B71-9131-4591-9871-D0896545E05C}"/>
              </a:ext>
            </a:extLst>
          </p:cNvPr>
          <p:cNvSpPr>
            <a:spLocks noGrp="1"/>
          </p:cNvSpPr>
          <p:nvPr>
            <p:ph type="title"/>
          </p:nvPr>
        </p:nvSpPr>
        <p:spPr/>
        <p:txBody>
          <a:bodyPr>
            <a:normAutofit/>
          </a:bodyPr>
          <a:lstStyle/>
          <a:p>
            <a:r>
              <a:rPr lang="en-US" dirty="0"/>
              <a:t>Today’s focus</a:t>
            </a:r>
          </a:p>
        </p:txBody>
      </p:sp>
      <p:sp>
        <p:nvSpPr>
          <p:cNvPr id="3" name="Content Placeholder 2">
            <a:extLst>
              <a:ext uri="{FF2B5EF4-FFF2-40B4-BE49-F238E27FC236}">
                <a16:creationId xmlns:a16="http://schemas.microsoft.com/office/drawing/2014/main" id="{B9CE1309-9AA8-4941-B28D-DA9EC233806B}"/>
              </a:ext>
            </a:extLst>
          </p:cNvPr>
          <p:cNvSpPr>
            <a:spLocks noGrp="1"/>
          </p:cNvSpPr>
          <p:nvPr>
            <p:ph idx="1"/>
          </p:nvPr>
        </p:nvSpPr>
        <p:spPr>
          <a:xfrm>
            <a:off x="7983384" y="4938778"/>
            <a:ext cx="14632305" cy="3820160"/>
          </a:xfrm>
        </p:spPr>
        <p:txBody>
          <a:bodyPr vert="horz" lIns="182880" tIns="91440" rIns="182880" bIns="91440" rtlCol="0" anchor="t">
            <a:normAutofit/>
          </a:bodyPr>
          <a:lstStyle/>
          <a:p>
            <a:pPr lvl="1"/>
            <a:r>
              <a:rPr lang="en-US" sz="4400" dirty="0">
                <a:cs typeface="Calibri"/>
              </a:rPr>
              <a:t>Learn about the materials and processes that support HWC implementation and the monitoring of HWC data in your district or school, and</a:t>
            </a:r>
          </a:p>
          <a:p>
            <a:pPr lvl="1"/>
            <a:r>
              <a:rPr lang="en-US" sz="4400" dirty="0">
                <a:cs typeface="Calibri"/>
              </a:rPr>
              <a:t>Focus on data use to support continuous improvement when implementing HWC in the school setting. </a:t>
            </a:r>
          </a:p>
        </p:txBody>
      </p:sp>
    </p:spTree>
    <p:extLst>
      <p:ext uri="{BB962C8B-B14F-4D97-AF65-F5344CB8AC3E}">
        <p14:creationId xmlns:p14="http://schemas.microsoft.com/office/powerpoint/2010/main" val="3142695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F6C862-7B84-4EFF-BDD1-DBF2038E264D}"/>
              </a:ext>
            </a:extLst>
          </p:cNvPr>
          <p:cNvSpPr>
            <a:spLocks noGrp="1"/>
          </p:cNvSpPr>
          <p:nvPr>
            <p:ph type="sldNum" sz="quarter" idx="12"/>
          </p:nvPr>
        </p:nvSpPr>
        <p:spPr/>
        <p:txBody>
          <a:bodyPr/>
          <a:lstStyle/>
          <a:p>
            <a:fld id="{330EA680-D336-4FF7-8B7A-9848BB0A1C32}" type="slidenum">
              <a:rPr lang="en-US" smtClean="0"/>
              <a:t>8</a:t>
            </a:fld>
            <a:endParaRPr lang="en-US"/>
          </a:p>
        </p:txBody>
      </p:sp>
      <p:sp>
        <p:nvSpPr>
          <p:cNvPr id="2" name="Title 1">
            <a:extLst>
              <a:ext uri="{FF2B5EF4-FFF2-40B4-BE49-F238E27FC236}">
                <a16:creationId xmlns:a16="http://schemas.microsoft.com/office/drawing/2014/main" id="{27354B71-9131-4591-9871-D0896545E05C}"/>
              </a:ext>
            </a:extLst>
          </p:cNvPr>
          <p:cNvSpPr>
            <a:spLocks noGrp="1"/>
          </p:cNvSpPr>
          <p:nvPr>
            <p:ph type="title"/>
          </p:nvPr>
        </p:nvSpPr>
        <p:spPr/>
        <p:txBody>
          <a:bodyPr>
            <a:normAutofit/>
          </a:bodyPr>
          <a:lstStyle/>
          <a:p>
            <a:r>
              <a:rPr lang="en-US" dirty="0"/>
              <a:t>Agenda</a:t>
            </a:r>
          </a:p>
        </p:txBody>
      </p:sp>
      <p:sp>
        <p:nvSpPr>
          <p:cNvPr id="3" name="Content Placeholder 2">
            <a:extLst>
              <a:ext uri="{FF2B5EF4-FFF2-40B4-BE49-F238E27FC236}">
                <a16:creationId xmlns:a16="http://schemas.microsoft.com/office/drawing/2014/main" id="{B9CE1309-9AA8-4941-B28D-DA9EC233806B}"/>
              </a:ext>
            </a:extLst>
          </p:cNvPr>
          <p:cNvSpPr>
            <a:spLocks noGrp="1"/>
          </p:cNvSpPr>
          <p:nvPr>
            <p:ph idx="1"/>
          </p:nvPr>
        </p:nvSpPr>
        <p:spPr/>
        <p:txBody>
          <a:bodyPr vert="horz" lIns="182880" tIns="91440" rIns="182880" bIns="91440" rtlCol="0" anchor="t">
            <a:normAutofit fontScale="92500" lnSpcReduction="10000"/>
          </a:bodyPr>
          <a:lstStyle/>
          <a:p>
            <a:r>
              <a:rPr lang="en-US" sz="4800" dirty="0"/>
              <a:t>Welcome and background</a:t>
            </a:r>
          </a:p>
          <a:p>
            <a:r>
              <a:rPr lang="en-US" sz="4800" dirty="0"/>
              <a:t>Overview of the Handle With Care Program </a:t>
            </a:r>
          </a:p>
          <a:p>
            <a:r>
              <a:rPr lang="en-US" sz="4800" dirty="0"/>
              <a:t>Handle With Care Implementation in Schools </a:t>
            </a:r>
          </a:p>
          <a:p>
            <a:r>
              <a:rPr lang="en-US" sz="4800" dirty="0"/>
              <a:t>Data Sources for Monitoring Handle With Care Implementation</a:t>
            </a:r>
          </a:p>
          <a:p>
            <a:r>
              <a:rPr lang="en-US" sz="4800" dirty="0"/>
              <a:t>The Handle With Care School Team </a:t>
            </a:r>
          </a:p>
          <a:p>
            <a:r>
              <a:rPr lang="en-US" sz="4800" dirty="0"/>
              <a:t>Monitoring Handle With Care Data </a:t>
            </a:r>
          </a:p>
          <a:p>
            <a:r>
              <a:rPr lang="en-US" sz="4800" dirty="0"/>
              <a:t>Materials to Support Handle With Care Data Monitoring</a:t>
            </a:r>
          </a:p>
          <a:p>
            <a:r>
              <a:rPr lang="en-US" sz="4800" dirty="0"/>
              <a:t>Preparing for a Handle With Care Data Review Meeting</a:t>
            </a:r>
          </a:p>
          <a:p>
            <a:r>
              <a:rPr lang="en-US" sz="4800" dirty="0"/>
              <a:t>Getting Started </a:t>
            </a:r>
          </a:p>
          <a:p>
            <a:r>
              <a:rPr lang="en-US" sz="4800" dirty="0"/>
              <a:t>Tips for Program Implementation</a:t>
            </a:r>
          </a:p>
          <a:p>
            <a:r>
              <a:rPr lang="en-US" sz="4800" dirty="0"/>
              <a:t>Wrap-up</a:t>
            </a:r>
          </a:p>
        </p:txBody>
      </p:sp>
      <p:pic>
        <p:nvPicPr>
          <p:cNvPr id="6" name="Picture 5" descr="A wall covered with sticky notes.">
            <a:extLst>
              <a:ext uri="{FF2B5EF4-FFF2-40B4-BE49-F238E27FC236}">
                <a16:creationId xmlns:a16="http://schemas.microsoft.com/office/drawing/2014/main" id="{19A08F34-80A5-42AB-BC1B-ADBFE5D69867}"/>
              </a:ext>
            </a:extLst>
          </p:cNvPr>
          <p:cNvPicPr>
            <a:picLocks noChangeAspect="1"/>
          </p:cNvPicPr>
          <p:nvPr/>
        </p:nvPicPr>
        <p:blipFill>
          <a:blip r:embed="rId3"/>
          <a:stretch>
            <a:fillRect/>
          </a:stretch>
        </p:blipFill>
        <p:spPr>
          <a:xfrm>
            <a:off x="18390353" y="9963940"/>
            <a:ext cx="4800055" cy="2972202"/>
          </a:xfrm>
          <a:prstGeom prst="rect">
            <a:avLst/>
          </a:prstGeom>
        </p:spPr>
      </p:pic>
    </p:spTree>
    <p:extLst>
      <p:ext uri="{BB962C8B-B14F-4D97-AF65-F5344CB8AC3E}">
        <p14:creationId xmlns:p14="http://schemas.microsoft.com/office/powerpoint/2010/main" val="140699559"/>
      </p:ext>
    </p:extLst>
  </p:cSld>
  <p:clrMapOvr>
    <a:masterClrMapping/>
  </p:clrMapOvr>
</p:sld>
</file>

<file path=ppt/theme/theme1.xml><?xml version="1.0" encoding="utf-8"?>
<a:theme xmlns:a="http://schemas.openxmlformats.org/drawingml/2006/main" name="Frame">
  <a:themeElements>
    <a:clrScheme name="Custom 17">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002D89"/>
      </a:hlink>
      <a:folHlink>
        <a:srgbClr val="002D89"/>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675D865F63E74E8F1F4989701900F1" ma:contentTypeVersion="14" ma:contentTypeDescription="Create a new document." ma:contentTypeScope="" ma:versionID="6c80cc319989ec98920283e7ca8410c3">
  <xsd:schema xmlns:xsd="http://www.w3.org/2001/XMLSchema" xmlns:xs="http://www.w3.org/2001/XMLSchema" xmlns:p="http://schemas.microsoft.com/office/2006/metadata/properties" xmlns:ns2="8ba95024-2c81-4ec0-9478-472715adaade" xmlns:ns3="9389f5b4-ce8b-4c9c-9f0b-be74c383084a" targetNamespace="http://schemas.microsoft.com/office/2006/metadata/properties" ma:root="true" ma:fieldsID="1309f3fb5b1511ec150176383ffa2dd1" ns2:_="" ns3:_="">
    <xsd:import namespace="8ba95024-2c81-4ec0-9478-472715adaade"/>
    <xsd:import namespace="9389f5b4-ce8b-4c9c-9f0b-be74c383084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_x0078_ez2"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a95024-2c81-4ec0-9478-472715adaa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_x0078_ez2" ma:index="14" nillable="true" ma:displayName="Description" ma:internalName="_x0078_ez2">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389f5b4-ce8b-4c9c-9f0b-be74c383084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0078_ez2 xmlns="8ba95024-2c81-4ec0-9478-472715adaad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A8F7CC-6EFB-4B2A-9E7C-197AC169A7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a95024-2c81-4ec0-9478-472715adaade"/>
    <ds:schemaRef ds:uri="9389f5b4-ce8b-4c9c-9f0b-be74c38308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6E8308-8B59-4F6C-827D-6997565E603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d97699c-5c6a-4e1a-98d2-396f7138c5fa"/>
    <ds:schemaRef ds:uri="http://www.w3.org/XML/1998/namespace"/>
    <ds:schemaRef ds:uri="http://purl.org/dc/dcmitype/"/>
    <ds:schemaRef ds:uri="8ba95024-2c81-4ec0-9478-472715adaade"/>
  </ds:schemaRefs>
</ds:datastoreItem>
</file>

<file path=customXml/itemProps3.xml><?xml version="1.0" encoding="utf-8"?>
<ds:datastoreItem xmlns:ds="http://schemas.openxmlformats.org/officeDocument/2006/customXml" ds:itemID="{FD9C1287-A8AF-4316-BE44-D64D383470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722</TotalTime>
  <Words>8606</Words>
  <Application>Microsoft Office PowerPoint</Application>
  <PresentationFormat>Custom</PresentationFormat>
  <Paragraphs>727</Paragraphs>
  <Slides>56</Slides>
  <Notes>56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Calibri</vt:lpstr>
      <vt:lpstr>Corbel</vt:lpstr>
      <vt:lpstr>Courier New</vt:lpstr>
      <vt:lpstr>Times New Roman</vt:lpstr>
      <vt:lpstr>Wingdings</vt:lpstr>
      <vt:lpstr>Wingdings 2</vt:lpstr>
      <vt:lpstr>Frame</vt:lpstr>
      <vt:lpstr>Contractual information</vt:lpstr>
      <vt:lpstr>How to use these slides</vt:lpstr>
      <vt:lpstr>Monitoring Handle With Care (HWC) Implementation and Student Outcome Data</vt:lpstr>
      <vt:lpstr>Welcome and Background</vt:lpstr>
      <vt:lpstr>What brings us here today?</vt:lpstr>
      <vt:lpstr>Project background: The Regional Educational Laboratories</vt:lpstr>
      <vt:lpstr>Project background: REL Appalachia regional partners</vt:lpstr>
      <vt:lpstr>Today’s focus</vt:lpstr>
      <vt:lpstr>Agenda</vt:lpstr>
      <vt:lpstr>Overview of the Handle With Care Program</vt:lpstr>
      <vt:lpstr>The problem</vt:lpstr>
      <vt:lpstr>How can HWC help?</vt:lpstr>
      <vt:lpstr>HWC implementation process</vt:lpstr>
      <vt:lpstr>Handle With Care Implementation in Schools</vt:lpstr>
      <vt:lpstr>Implementing the HWC program in schools</vt:lpstr>
      <vt:lpstr>Using HWC data to learn more about HWC in your school </vt:lpstr>
      <vt:lpstr>Data Sources for Monitoring Handle With Care Implementation</vt:lpstr>
      <vt:lpstr>Sources for HWC data</vt:lpstr>
      <vt:lpstr>Monitoring data for groups of students</vt:lpstr>
      <vt:lpstr>The Handle With Care School Team </vt:lpstr>
      <vt:lpstr>Who monitors HWC data in schools?</vt:lpstr>
      <vt:lpstr>The HWC school team</vt:lpstr>
      <vt:lpstr>HWC school team responsibilities</vt:lpstr>
      <vt:lpstr>Monitoring Handle With Care Data</vt:lpstr>
      <vt:lpstr>Understanding implementation </vt:lpstr>
      <vt:lpstr>HWC data review meetings</vt:lpstr>
      <vt:lpstr>Materials to Support Handle With Care Data Monitoring</vt:lpstr>
      <vt:lpstr>Overview of HWC materials</vt:lpstr>
      <vt:lpstr>HWC School Counselor Workbook</vt:lpstr>
      <vt:lpstr>HWC Data Lead Workbook</vt:lpstr>
      <vt:lpstr>Using the HWC School Counselor Workbook</vt:lpstr>
      <vt:lpstr>Using the HWC Data Lead Workbook</vt:lpstr>
      <vt:lpstr>Using Data to Support Program Improvement: A Guide for Monitoring HWC in Schools (the Guide)</vt:lpstr>
      <vt:lpstr>The Five-Step Improvement Process</vt:lpstr>
      <vt:lpstr>Appendixes in the Guide</vt:lpstr>
      <vt:lpstr>Protocols for discussion</vt:lpstr>
      <vt:lpstr>Preparing for a Handle With Care Data Review Meeting</vt:lpstr>
      <vt:lpstr>Preparing for the HWC data review meeting: HWC data lead</vt:lpstr>
      <vt:lpstr>Preparing for the HWC data review meeting: School counselor(s)</vt:lpstr>
      <vt:lpstr>Preparing for the HWC data review meeting: Facilitator</vt:lpstr>
      <vt:lpstr>Preparing for the HWC data review meeting: Teacher liaison</vt:lpstr>
      <vt:lpstr>Preparing for the HWC data review meeting: Other team members</vt:lpstr>
      <vt:lpstr>Conducting the data review meeting</vt:lpstr>
      <vt:lpstr>Getting Started</vt:lpstr>
      <vt:lpstr>How to begin preparing for implementation</vt:lpstr>
      <vt:lpstr>Step 1: Conduct program training and prepare documentation </vt:lpstr>
      <vt:lpstr>Step 2: Assign team roles and create a data review schedule </vt:lpstr>
      <vt:lpstr>Planning: Example Schedule</vt:lpstr>
      <vt:lpstr>Tips for Program Implementation</vt:lpstr>
      <vt:lpstr>Tips for success</vt:lpstr>
      <vt:lpstr>Wrap-up</vt:lpstr>
      <vt:lpstr>Additional materials</vt:lpstr>
      <vt:lpstr>Accessing HWC materials</vt:lpstr>
      <vt:lpstr>Questions?</vt:lpstr>
      <vt:lpstr>Contact Information:</vt:lpstr>
      <vt:lpstr>Thank you</vt:lpstr>
    </vt:vector>
  </TitlesOfParts>
  <Company>SRI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Monitoring Handle With Care (HWC) Implementation and Student Outcome Data</dc:title>
  <dc:creator>REL Appalachia at SRI International</dc:creator>
  <cp:lastModifiedBy>Sarah Dec</cp:lastModifiedBy>
  <cp:revision>48</cp:revision>
  <dcterms:created xsi:type="dcterms:W3CDTF">2021-02-02T04:09:46Z</dcterms:created>
  <dcterms:modified xsi:type="dcterms:W3CDTF">2021-12-22T19:23:19Z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Status">
    <vt:lpwstr>Final</vt:lpwstr>
  </property>
  <property fmtid="{D5CDD505-2E9C-101B-9397-08002B2CF9AE}" pid="4" name="ContentTypeId">
    <vt:lpwstr>0x010100C7675D865F63E74E8F1F4989701900F1</vt:lpwstr>
  </property>
</Properties>
</file>